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2" r:id="rId6"/>
    <p:sldId id="301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72" r:id="rId16"/>
    <p:sldId id="270" r:id="rId17"/>
    <p:sldId id="263" r:id="rId18"/>
  </p:sldIdLst>
  <p:sldSz cx="12192000" cy="6858000"/>
  <p:notesSz cx="6797675" cy="9872663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Light" panose="020B0604020202020204" charset="0"/>
      <p:regular r:id="rId29"/>
      <p:italic r:id="rId30"/>
    </p:embeddedFont>
    <p:embeddedFont>
      <p:font typeface="Montserrat Medium" panose="020B0604020202020204" charset="0"/>
      <p:regular r:id="rId31"/>
      <p:italic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51C"/>
    <a:srgbClr val="F60000"/>
    <a:srgbClr val="C0559E"/>
    <a:srgbClr val="EC2D78"/>
    <a:srgbClr val="70BE56"/>
    <a:srgbClr val="253E9A"/>
    <a:srgbClr val="046EB6"/>
    <a:srgbClr val="25B8CC"/>
    <a:srgbClr val="F5802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44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95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3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86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5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1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81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2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6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48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CF9F1-54A6-4B2F-958E-67CBA8A33F0F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73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7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png"/><Relationship Id="rId18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4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png"/><Relationship Id="rId1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4.png"/><Relationship Id="rId16" Type="http://schemas.openxmlformats.org/officeDocument/2006/relationships/image" Target="../media/image2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37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4.png"/><Relationship Id="rId25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6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23" Type="http://schemas.openxmlformats.org/officeDocument/2006/relationships/image" Target="../media/image38.png"/><Relationship Id="rId28" Type="http://schemas.openxmlformats.org/officeDocument/2006/relationships/image" Target="../media/image27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30.emf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22.png"/><Relationship Id="rId27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E8CF3F-77BE-E941-B7AC-892D35B6510C}"/>
              </a:ext>
            </a:extLst>
          </p:cNvPr>
          <p:cNvSpPr txBox="1"/>
          <p:nvPr/>
        </p:nvSpPr>
        <p:spPr>
          <a:xfrm>
            <a:off x="2247666" y="4620941"/>
            <a:ext cx="7696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itchFamily="2" charset="77"/>
              </a:rPr>
              <a:t>Integração de sistemas, Automação,</a:t>
            </a:r>
          </a:p>
          <a:p>
            <a:pPr algn="ctr"/>
            <a:r>
              <a:rPr lang="pt-BR" dirty="0">
                <a:latin typeface="Montserrat Light" pitchFamily="2" charset="77"/>
              </a:rPr>
              <a:t>Colaboração e Migração Controlada de Dados</a:t>
            </a:r>
          </a:p>
          <a:p>
            <a:pPr algn="ctr"/>
            <a:r>
              <a:rPr lang="pt-BR" dirty="0">
                <a:latin typeface="Montserrat Light" pitchFamily="2" charset="77"/>
              </a:rPr>
              <a:t>Para </a:t>
            </a:r>
            <a:r>
              <a:rPr lang="pt-BR" sz="2000" b="1" i="1" dirty="0">
                <a:latin typeface="Montserrat Light" pitchFamily="2" charset="77"/>
              </a:rPr>
              <a:t>ANTT</a:t>
            </a:r>
            <a:endParaRPr lang="pt-BR" b="1" i="1" dirty="0">
              <a:latin typeface="Montserrat Light" pitchFamily="2" charset="77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DB119DA-D705-2E4D-9428-A4BE323E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00"/>
          <a:stretch/>
        </p:blipFill>
        <p:spPr>
          <a:xfrm>
            <a:off x="0" y="0"/>
            <a:ext cx="103632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20EEE8-E774-F74C-BA33-D415116E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0" b="69422"/>
          <a:stretch/>
        </p:blipFill>
        <p:spPr>
          <a:xfrm>
            <a:off x="7888204" y="0"/>
            <a:ext cx="4303795" cy="209702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D3AB32A-9959-3749-BBF7-CB6D727F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0" t="69422"/>
          <a:stretch/>
        </p:blipFill>
        <p:spPr>
          <a:xfrm>
            <a:off x="9046464" y="4760974"/>
            <a:ext cx="3145536" cy="2097025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4F07FF4-5563-F94D-A1FD-7880300944CF}"/>
              </a:ext>
            </a:extLst>
          </p:cNvPr>
          <p:cNvGrpSpPr/>
          <p:nvPr/>
        </p:nvGrpSpPr>
        <p:grpSpPr>
          <a:xfrm>
            <a:off x="3425023" y="2909982"/>
            <a:ext cx="5258908" cy="1038036"/>
            <a:chOff x="3425023" y="2909982"/>
            <a:chExt cx="5258908" cy="103803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D6337EB5-82EE-B34D-BD16-143C8064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201D9C-7B2B-FB4A-B8F0-A3DED2DB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41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51139" r="18820" b="890"/>
          <a:stretch/>
        </p:blipFill>
        <p:spPr>
          <a:xfrm>
            <a:off x="3521930" y="545912"/>
            <a:ext cx="7146071" cy="6044981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</a:t>
                      </a:r>
                    </a:p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VALIDA</a:t>
                      </a:r>
                      <a:r>
                        <a:rPr lang="pt-BR" sz="1200" b="0" i="0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LEIAUTE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86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723966" cy="471273"/>
        </p:xfrm>
        <a:graphic>
          <a:graphicData uri="http://schemas.openxmlformats.org/drawingml/2006/table">
            <a:tbl>
              <a:tblPr/>
              <a:tblGrid>
                <a:gridCol w="2723966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 GESTÃO DE USUÁRIOS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" b="27515"/>
          <a:stretch/>
        </p:blipFill>
        <p:spPr>
          <a:xfrm>
            <a:off x="1406758" y="955346"/>
            <a:ext cx="8671915" cy="33437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1" b="59052"/>
          <a:stretch/>
        </p:blipFill>
        <p:spPr>
          <a:xfrm>
            <a:off x="1734303" y="3957852"/>
            <a:ext cx="8688037" cy="1466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493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723966" cy="471273"/>
        </p:xfrm>
        <a:graphic>
          <a:graphicData uri="http://schemas.openxmlformats.org/drawingml/2006/table">
            <a:tbl>
              <a:tblPr/>
              <a:tblGrid>
                <a:gridCol w="2723966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 GESTÃO DE USUÁRIOS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r="989" b="23775"/>
          <a:stretch/>
        </p:blipFill>
        <p:spPr>
          <a:xfrm>
            <a:off x="1997641" y="1392072"/>
            <a:ext cx="8196719" cy="366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5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3215285" cy="471273"/>
        </p:xfrm>
        <a:graphic>
          <a:graphicData uri="http://schemas.openxmlformats.org/drawingml/2006/table">
            <a:tbl>
              <a:tblPr/>
              <a:tblGrid>
                <a:gridCol w="3215285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GESTÃO DO CICLO DE VIDA DA INFORMAÇÃO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60" y="1003353"/>
            <a:ext cx="8652681" cy="485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3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3215285" cy="471273"/>
        </p:xfrm>
        <a:graphic>
          <a:graphicData uri="http://schemas.openxmlformats.org/drawingml/2006/table">
            <a:tbl>
              <a:tblPr/>
              <a:tblGrid>
                <a:gridCol w="3215285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NOTIFICAÇÃO DE EVENTOS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4"/>
          <a:stretch/>
        </p:blipFill>
        <p:spPr>
          <a:xfrm>
            <a:off x="1878842" y="1588799"/>
            <a:ext cx="8434316" cy="32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6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735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INTEGRAÇÃO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3155380" y="985491"/>
            <a:ext cx="569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Barramento de Interconectividade Corporativa (</a:t>
            </a:r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Q-Ware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ESB)</a:t>
            </a:r>
          </a:p>
        </p:txBody>
      </p:sp>
      <p:pic>
        <p:nvPicPr>
          <p:cNvPr id="7" name="Imagem 6" descr="Uma imagem contendo captura de tela, equipamentos eletrônicos&#10;&#10;Descrição gerada automaticamente">
            <a:extLst>
              <a:ext uri="{FF2B5EF4-FFF2-40B4-BE49-F238E27FC236}">
                <a16:creationId xmlns:a16="http://schemas.microsoft.com/office/drawing/2014/main" id="{989BFB22-6515-FA4E-8C7B-14B77106D8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0" y="2160794"/>
            <a:ext cx="2519420" cy="2074294"/>
          </a:xfrm>
          <a:prstGeom prst="rect">
            <a:avLst/>
          </a:prstGeom>
        </p:spPr>
      </p:pic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180B8A36-6E2A-BD4A-AA63-8E3E12E753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43" y="2038123"/>
            <a:ext cx="1772416" cy="218112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F1AD390-4FC5-2147-A3FE-B930F826ED4C}"/>
              </a:ext>
            </a:extLst>
          </p:cNvPr>
          <p:cNvSpPr txBox="1"/>
          <p:nvPr/>
        </p:nvSpPr>
        <p:spPr>
          <a:xfrm>
            <a:off x="5072765" y="2647309"/>
            <a:ext cx="1261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Q-WARE SERVER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0E46F8-67B2-6245-A8D7-CF19BECD546C}"/>
              </a:ext>
            </a:extLst>
          </p:cNvPr>
          <p:cNvSpPr txBox="1"/>
          <p:nvPr/>
        </p:nvSpPr>
        <p:spPr>
          <a:xfrm>
            <a:off x="4966401" y="3101292"/>
            <a:ext cx="147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Fila | Usuários</a:t>
            </a:r>
          </a:p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Logs | Controle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DCFE26-B01F-E949-8B96-948E080DF654}"/>
              </a:ext>
            </a:extLst>
          </p:cNvPr>
          <p:cNvSpPr txBox="1"/>
          <p:nvPr/>
        </p:nvSpPr>
        <p:spPr>
          <a:xfrm rot="16200000">
            <a:off x="3047504" y="3034692"/>
            <a:ext cx="180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COLABORAÇÃO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7780080-3E9E-4F4C-A607-23D96736F212}"/>
              </a:ext>
            </a:extLst>
          </p:cNvPr>
          <p:cNvSpPr txBox="1"/>
          <p:nvPr/>
        </p:nvSpPr>
        <p:spPr>
          <a:xfrm>
            <a:off x="2201528" y="2554043"/>
            <a:ext cx="148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B0F0"/>
                </a:solidFill>
                <a:latin typeface="Montserrat" pitchFamily="2" charset="77"/>
              </a:rPr>
              <a:t>Automação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48A18D-805B-964A-B168-5CF8137CA40D}"/>
              </a:ext>
            </a:extLst>
          </p:cNvPr>
          <p:cNvSpPr txBox="1"/>
          <p:nvPr/>
        </p:nvSpPr>
        <p:spPr>
          <a:xfrm>
            <a:off x="1768872" y="3025681"/>
            <a:ext cx="192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58021"/>
                </a:solidFill>
                <a:latin typeface="Montserrat" pitchFamily="2" charset="77"/>
              </a:rPr>
              <a:t>Migração de dados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C1A148-2FCC-2942-B0E4-DBB533E76126}"/>
              </a:ext>
            </a:extLst>
          </p:cNvPr>
          <p:cNvSpPr txBox="1"/>
          <p:nvPr/>
        </p:nvSpPr>
        <p:spPr>
          <a:xfrm>
            <a:off x="1133603" y="3439567"/>
            <a:ext cx="2576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7030A0"/>
                </a:solidFill>
                <a:latin typeface="Montserrat" pitchFamily="2" charset="77"/>
              </a:rPr>
              <a:t>Gestão do Conhecimento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4BF41D-ADED-364E-98E8-9D98A1C5C9AA}"/>
              </a:ext>
            </a:extLst>
          </p:cNvPr>
          <p:cNvSpPr txBox="1"/>
          <p:nvPr/>
        </p:nvSpPr>
        <p:spPr>
          <a:xfrm>
            <a:off x="4615724" y="4603993"/>
            <a:ext cx="19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REPOSITÓRIO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2" name="Forma Livre 31">
            <a:extLst>
              <a:ext uri="{FF2B5EF4-FFF2-40B4-BE49-F238E27FC236}">
                <a16:creationId xmlns:a16="http://schemas.microsoft.com/office/drawing/2014/main" id="{26E3C6A3-159E-204F-8103-82413E3B6514}"/>
              </a:ext>
            </a:extLst>
          </p:cNvPr>
          <p:cNvSpPr/>
          <p:nvPr/>
        </p:nvSpPr>
        <p:spPr>
          <a:xfrm rot="10800000">
            <a:off x="3522891" y="2413276"/>
            <a:ext cx="174178" cy="1500618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7DEE874-4771-D746-AC9E-7318004C212F}"/>
              </a:ext>
            </a:extLst>
          </p:cNvPr>
          <p:cNvCxnSpPr/>
          <p:nvPr/>
        </p:nvCxnSpPr>
        <p:spPr>
          <a:xfrm>
            <a:off x="4163118" y="2376359"/>
            <a:ext cx="0" cy="158449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5F679EA-96A9-374C-86F9-55BD7D9DA796}"/>
              </a:ext>
            </a:extLst>
          </p:cNvPr>
          <p:cNvCxnSpPr>
            <a:cxnSpLocks/>
          </p:cNvCxnSpPr>
          <p:nvPr/>
        </p:nvCxnSpPr>
        <p:spPr>
          <a:xfrm flipH="1">
            <a:off x="4236179" y="3080352"/>
            <a:ext cx="7302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E5EC7A9-A658-894E-8BDC-B11E36051C5B}"/>
              </a:ext>
            </a:extLst>
          </p:cNvPr>
          <p:cNvCxnSpPr>
            <a:cxnSpLocks/>
          </p:cNvCxnSpPr>
          <p:nvPr/>
        </p:nvCxnSpPr>
        <p:spPr>
          <a:xfrm>
            <a:off x="5616411" y="3980381"/>
            <a:ext cx="1" cy="57697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31D3830F-DA7E-1949-8EA3-AB73A455BA59}"/>
              </a:ext>
            </a:extLst>
          </p:cNvPr>
          <p:cNvSpPr/>
          <p:nvPr/>
        </p:nvSpPr>
        <p:spPr>
          <a:xfrm>
            <a:off x="4793702" y="4603993"/>
            <a:ext cx="1611758" cy="307777"/>
          </a:xfrm>
          <a:prstGeom prst="roundRect">
            <a:avLst>
              <a:gd name="adj" fmla="val 50000"/>
            </a:avLst>
          </a:prstGeom>
          <a:noFill/>
          <a:ln cap="rnd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9D55F5B5-99ED-924B-9706-DD12CDD63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376" y="5179685"/>
            <a:ext cx="468897" cy="56944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766FCD1-E4B2-FD43-9ECD-EC4263C91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780" y="5190121"/>
            <a:ext cx="450662" cy="59651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508F369-56CC-9D49-8689-B31733775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4305" y="5188725"/>
            <a:ext cx="477763" cy="62506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B56C9CB-863F-8144-B547-FE6EA75FD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4889" y="5194898"/>
            <a:ext cx="577657" cy="60507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A3828D6A-6DA8-684B-9EAD-ED1867438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5163" y="5190406"/>
            <a:ext cx="402829" cy="51088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7B4A5A81-231C-E747-8765-3817AAD93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891" y="5137147"/>
            <a:ext cx="689770" cy="67664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0823AB0B-DC9E-4645-BD0F-E28A906A40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7938" y="5169163"/>
            <a:ext cx="595818" cy="64892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AC9AF13-108C-E043-AD28-AE84946D2E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308" y="5169163"/>
            <a:ext cx="630659" cy="68087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DCF7A902-69F8-D44A-9C55-43655E8806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4409" y="5128777"/>
            <a:ext cx="681919" cy="661196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63E0D91-248A-554A-8F36-04EAB4DE1A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6032" y="5192493"/>
            <a:ext cx="498112" cy="54159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185ED26-2275-3F42-B91F-352A46A182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23771" y="5176020"/>
            <a:ext cx="498112" cy="62471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874FB7AF-27D5-8E43-9636-B197909FF1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15646" y="5799971"/>
            <a:ext cx="490885" cy="57542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842A0425-B4C4-AB45-ABF7-D72D89D630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1444" y="5794947"/>
            <a:ext cx="448394" cy="5685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FE0C562-EFF5-E745-916C-291711F359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2735" y="5815534"/>
            <a:ext cx="548210" cy="62661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2AD94A4-B5B8-6D41-99C2-C91D5DA5E4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37708" y="5823244"/>
            <a:ext cx="593501" cy="60719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E346E766-E8CA-004B-B7AB-0C67A3E96A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57680" y="5813788"/>
            <a:ext cx="541095" cy="558611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38970393-95A7-984B-885B-ED21301896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3901" y="5822654"/>
            <a:ext cx="425542" cy="56038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29D09C7C-D7EC-2047-ACDB-D082155AD98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24848" y="5822796"/>
            <a:ext cx="520725" cy="61448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E5B44C6-6890-A04B-935E-814C51D6AF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30592" y="5845158"/>
            <a:ext cx="681919" cy="623966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E9555D18-9B8B-D34F-BACB-27757FF8DCF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15666" y="5855470"/>
            <a:ext cx="489421" cy="541458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63C48DCF-9FB1-9348-A2EA-CD2F1506F24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10501" y="5837972"/>
            <a:ext cx="752963" cy="73702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80064372-4961-CB4B-927A-4C9E98DBFDB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00837" y="5831994"/>
            <a:ext cx="507926" cy="59844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9E820AC-6625-F243-A4EF-5D710BC0CF7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94039" y="5812217"/>
            <a:ext cx="455059" cy="556254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6A1F3BAD-FA1A-5648-B92B-F872B6D156DA}"/>
              </a:ext>
            </a:extLst>
          </p:cNvPr>
          <p:cNvSpPr txBox="1"/>
          <p:nvPr/>
        </p:nvSpPr>
        <p:spPr>
          <a:xfrm>
            <a:off x="6376712" y="2430435"/>
            <a:ext cx="26201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FDS Monitor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Manager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Command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Proc. Manager</a:t>
            </a:r>
          </a:p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Service Agenda Manager</a:t>
            </a:r>
          </a:p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FDS Explorer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Monitor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85943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40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BENEFÍCIOS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1701760" y="1697616"/>
            <a:ext cx="723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Os benefícios de uma arquitetura moderna orientada a serviços (SOA), baseada em filas e suportada por múltiplas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APIs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 por um barramento multiprotocolo 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multiplataforma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F5D6F5-5DE3-F040-96BE-F777CB06CCAF}"/>
              </a:ext>
            </a:extLst>
          </p:cNvPr>
          <p:cNvSpPr txBox="1"/>
          <p:nvPr/>
        </p:nvSpPr>
        <p:spPr>
          <a:xfrm rot="16200000">
            <a:off x="4945925" y="3932127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REDUZA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363AD7-BDC5-4F42-8D32-9171988C8ECB}"/>
              </a:ext>
            </a:extLst>
          </p:cNvPr>
          <p:cNvSpPr txBox="1"/>
          <p:nvPr/>
        </p:nvSpPr>
        <p:spPr>
          <a:xfrm>
            <a:off x="3291988" y="3149211"/>
            <a:ext cx="2206097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err="1">
                <a:solidFill>
                  <a:srgbClr val="0070C0"/>
                </a:solidFill>
                <a:latin typeface="Montserrat Light" pitchFamily="2" charset="77"/>
              </a:rPr>
              <a:t>APIs</a:t>
            </a:r>
            <a:endParaRPr lang="pt-BR" sz="2000" dirty="0">
              <a:solidFill>
                <a:srgbClr val="0070C0"/>
              </a:solidFill>
              <a:latin typeface="Montserrat Light" pitchFamily="2" charset="77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Protocolos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Plataformas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Desempenho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199C277-D73E-B64D-A12F-223FE67BD735}"/>
              </a:ext>
            </a:extLst>
          </p:cNvPr>
          <p:cNvSpPr txBox="1"/>
          <p:nvPr/>
        </p:nvSpPr>
        <p:spPr>
          <a:xfrm>
            <a:off x="6984430" y="3492511"/>
            <a:ext cx="220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Custos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Scripts/Jobs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Retrabalho</a:t>
            </a:r>
          </a:p>
          <a:p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CPUs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6966C844-2D0B-954F-903A-ADF650E979B4}"/>
              </a:ext>
            </a:extLst>
          </p:cNvPr>
          <p:cNvSpPr/>
          <p:nvPr/>
        </p:nvSpPr>
        <p:spPr>
          <a:xfrm>
            <a:off x="2924821" y="3070490"/>
            <a:ext cx="308008" cy="2184935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4" name="Forma Livre 33">
            <a:extLst>
              <a:ext uri="{FF2B5EF4-FFF2-40B4-BE49-F238E27FC236}">
                <a16:creationId xmlns:a16="http://schemas.microsoft.com/office/drawing/2014/main" id="{5745CE86-6A6E-B14E-8815-46DCBD31CE97}"/>
              </a:ext>
            </a:extLst>
          </p:cNvPr>
          <p:cNvSpPr/>
          <p:nvPr/>
        </p:nvSpPr>
        <p:spPr>
          <a:xfrm>
            <a:off x="6543920" y="3070490"/>
            <a:ext cx="308008" cy="2184935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FF458FA-E03F-7B46-936F-492800E7D427}"/>
              </a:ext>
            </a:extLst>
          </p:cNvPr>
          <p:cNvSpPr txBox="1"/>
          <p:nvPr/>
        </p:nvSpPr>
        <p:spPr>
          <a:xfrm>
            <a:off x="2728913" y="3861898"/>
            <a:ext cx="461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70C0"/>
                </a:solidFill>
                <a:latin typeface="Montserrat" pitchFamily="2" charset="77"/>
              </a:rPr>
              <a:t>x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 rot="16200000">
            <a:off x="1367076" y="3932126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MULTIPLIQUE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50C6A5A-5FD6-184B-8F6D-D466F3F5B7AE}"/>
              </a:ext>
            </a:extLst>
          </p:cNvPr>
          <p:cNvSpPr txBox="1"/>
          <p:nvPr/>
        </p:nvSpPr>
        <p:spPr>
          <a:xfrm>
            <a:off x="6319136" y="3861898"/>
            <a:ext cx="461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-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940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06178F-B7A3-EF4C-BF14-EF0FDCE30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A9C37E-5468-8641-8017-B8B3827BB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6" y="2856174"/>
            <a:ext cx="1563464" cy="7798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D11212-7AAF-8941-95A6-77BE60A3C12F}"/>
              </a:ext>
            </a:extLst>
          </p:cNvPr>
          <p:cNvSpPr txBox="1"/>
          <p:nvPr/>
        </p:nvSpPr>
        <p:spPr>
          <a:xfrm>
            <a:off x="5961887" y="1945764"/>
            <a:ext cx="490489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itchFamily="2" charset="77"/>
              </a:rPr>
              <a:t>Anderson Luís Oliveira e Silva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itchFamily="2" charset="77"/>
              </a:rPr>
              <a:t>Anderson@pix.com.br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itchFamily="2" charset="77"/>
              </a:rPr>
              <a:t>+55-61-98146-6713</a:t>
            </a:r>
          </a:p>
          <a:p>
            <a:endParaRPr lang="pt-BR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ontserrat" pitchFamily="2" charset="77"/>
              </a:rPr>
              <a:t>www.pix.com.br</a:t>
            </a:r>
            <a:r>
              <a:rPr lang="pt-BR" sz="12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Fone: (61) 3032-0200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Fax: (61) 3032-0300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 err="1">
                <a:solidFill>
                  <a:schemeClr val="bg1"/>
                </a:solidFill>
                <a:latin typeface="Montserrat" pitchFamily="2" charset="77"/>
              </a:rPr>
              <a:t>pix@pix.com.br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SCLN Quadra 204 Bloco C Salas 207/217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CEP: 70.842.530 – Brasília – DF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DF9836A-25DE-3841-97C9-3A626DFC48A0}"/>
              </a:ext>
            </a:extLst>
          </p:cNvPr>
          <p:cNvCxnSpPr/>
          <p:nvPr/>
        </p:nvCxnSpPr>
        <p:spPr>
          <a:xfrm>
            <a:off x="5571744" y="1901952"/>
            <a:ext cx="0" cy="2633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17487" y="205084"/>
            <a:ext cx="333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Montserrat" pitchFamily="2" charset="77"/>
              </a:rPr>
              <a:t>Q-WARE Projeto ANTT</a:t>
            </a:r>
            <a:endParaRPr lang="pt-BR" sz="60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>
            <a:off x="1255393" y="2087102"/>
            <a:ext cx="3422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Sugestão de TOPOLOGIA</a:t>
            </a:r>
            <a:endParaRPr lang="pt-BR" sz="80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1249373" y="3209526"/>
            <a:ext cx="427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 família de produtos Q-Ware como alternativa de contingenciamento para infraestrutura em ambiente SOA e de microserviços. 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6E4A8F9-8F7B-3941-BD6F-2BA7789B4727}"/>
              </a:ext>
            </a:extLst>
          </p:cNvPr>
          <p:cNvGrpSpPr/>
          <p:nvPr/>
        </p:nvGrpSpPr>
        <p:grpSpPr>
          <a:xfrm>
            <a:off x="5088069" y="366382"/>
            <a:ext cx="4852995" cy="4099035"/>
            <a:chOff x="6081226" y="1020278"/>
            <a:chExt cx="5338294" cy="450893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5F7E2E-5F14-3045-8173-4C77A5240ADA}"/>
                </a:ext>
              </a:extLst>
            </p:cNvPr>
            <p:cNvSpPr/>
            <p:nvPr/>
          </p:nvSpPr>
          <p:spPr>
            <a:xfrm>
              <a:off x="6845871" y="1416009"/>
              <a:ext cx="3814898" cy="381489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 b="1" dirty="0">
                <a:latin typeface="Montserrat" pitchFamily="2" charset="77"/>
              </a:endParaRPr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B5C0ECAC-8CB4-7A45-8038-DFAD9596F65E}"/>
                </a:ext>
              </a:extLst>
            </p:cNvPr>
            <p:cNvSpPr/>
            <p:nvPr/>
          </p:nvSpPr>
          <p:spPr>
            <a:xfrm>
              <a:off x="8235893" y="4591855"/>
              <a:ext cx="1269589" cy="937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7EAE863D-CC81-6245-A7D0-74809596B98C}"/>
                </a:ext>
              </a:extLst>
            </p:cNvPr>
            <p:cNvSpPr/>
            <p:nvPr/>
          </p:nvSpPr>
          <p:spPr>
            <a:xfrm>
              <a:off x="6379834" y="2686658"/>
              <a:ext cx="1065840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4659AA7D-1648-C04E-8716-9932671D27C9}"/>
                </a:ext>
              </a:extLst>
            </p:cNvPr>
            <p:cNvSpPr/>
            <p:nvPr/>
          </p:nvSpPr>
          <p:spPr>
            <a:xfrm>
              <a:off x="9924592" y="2685448"/>
              <a:ext cx="1269589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3149C01-ABDE-4F4F-B4AC-0F239AEAA73B}"/>
                </a:ext>
              </a:extLst>
            </p:cNvPr>
            <p:cNvSpPr/>
            <p:nvPr/>
          </p:nvSpPr>
          <p:spPr>
            <a:xfrm>
              <a:off x="8076542" y="1020278"/>
              <a:ext cx="1269589" cy="927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FC3ACE5-C182-774A-8949-FF17EE58B2AD}"/>
                </a:ext>
              </a:extLst>
            </p:cNvPr>
            <p:cNvSpPr/>
            <p:nvPr/>
          </p:nvSpPr>
          <p:spPr>
            <a:xfrm>
              <a:off x="7932855" y="2560781"/>
              <a:ext cx="1728765" cy="1614005"/>
            </a:xfrm>
            <a:prstGeom prst="ellipse">
              <a:avLst/>
            </a:prstGeom>
            <a:gradFill>
              <a:gsLst>
                <a:gs pos="0">
                  <a:srgbClr val="25B8CC"/>
                </a:gs>
                <a:gs pos="99000">
                  <a:srgbClr val="046EB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latin typeface="Montserrat" pitchFamily="2" charset="77"/>
                </a:rPr>
                <a:t>Governança</a:t>
              </a:r>
            </a:p>
            <a:p>
              <a:pPr algn="ctr"/>
              <a:r>
                <a:rPr lang="pt-BR" sz="1100" b="1" dirty="0">
                  <a:latin typeface="Montserrat" pitchFamily="2" charset="77"/>
                </a:rPr>
                <a:t>Corporativa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EB6D3D6-8626-BF4F-8AD0-B319D3A4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481" y="2755560"/>
              <a:ext cx="595969" cy="59596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1294D5E-04AB-3244-B1B7-8D105AE3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452" y="4684891"/>
              <a:ext cx="506724" cy="384234"/>
            </a:xfrm>
            <a:prstGeom prst="rect">
              <a:avLst/>
            </a:prstGeom>
          </p:spPr>
        </p:pic>
        <p:pic>
          <p:nvPicPr>
            <p:cNvPr id="17" name="Imagem 16" descr="Uma imagem contendo louça, prato&#10;&#10;Descrição gerada automaticamente">
              <a:extLst>
                <a:ext uri="{FF2B5EF4-FFF2-40B4-BE49-F238E27FC236}">
                  <a16:creationId xmlns:a16="http://schemas.microsoft.com/office/drawing/2014/main" id="{D6447F40-83C1-E14A-9032-AA3756A2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930" y="1254665"/>
              <a:ext cx="555005" cy="52668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FCA2885-AD3E-6846-86DD-FD87EF5E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682" y="2760082"/>
              <a:ext cx="586925" cy="586925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5D5116EA-8C23-7A4D-9984-C8585E01B5DE}"/>
                </a:ext>
              </a:extLst>
            </p:cNvPr>
            <p:cNvSpPr txBox="1"/>
            <p:nvPr/>
          </p:nvSpPr>
          <p:spPr>
            <a:xfrm>
              <a:off x="7861897" y="1820345"/>
              <a:ext cx="1671070" cy="254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Colaboração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366FA0BD-1B69-7A4F-AD4D-AE584EE20741}"/>
                </a:ext>
              </a:extLst>
            </p:cNvPr>
            <p:cNvSpPr txBox="1"/>
            <p:nvPr/>
          </p:nvSpPr>
          <p:spPr>
            <a:xfrm>
              <a:off x="9748450" y="339143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Automação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0F940183-D3A3-474B-812C-2A0BDE778898}"/>
                </a:ext>
              </a:extLst>
            </p:cNvPr>
            <p:cNvSpPr txBox="1"/>
            <p:nvPr/>
          </p:nvSpPr>
          <p:spPr>
            <a:xfrm>
              <a:off x="8035153" y="5152853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Migração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50403481-305E-E645-B1CE-B19C245B8614}"/>
                </a:ext>
              </a:extLst>
            </p:cNvPr>
            <p:cNvSpPr txBox="1"/>
            <p:nvPr/>
          </p:nvSpPr>
          <p:spPr>
            <a:xfrm>
              <a:off x="6081226" y="341068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Integração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917F4DBF-5780-C746-B4CC-9DAB86DA6514}"/>
                </a:ext>
              </a:extLst>
            </p:cNvPr>
            <p:cNvSpPr/>
            <p:nvPr/>
          </p:nvSpPr>
          <p:spPr>
            <a:xfrm>
              <a:off x="9960149" y="4255183"/>
              <a:ext cx="700620" cy="592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Imagem 24" descr="Uma imagem contendo monitor, equipamentos eletrônicos, mostrador&#10;&#10;Descrição gerada automaticamente">
            <a:extLst>
              <a:ext uri="{FF2B5EF4-FFF2-40B4-BE49-F238E27FC236}">
                <a16:creationId xmlns:a16="http://schemas.microsoft.com/office/drawing/2014/main" id="{18E8F816-0947-C846-9877-A23C104F2A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469">
            <a:off x="7972806" y="3354380"/>
            <a:ext cx="2385425" cy="3081968"/>
          </a:xfrm>
          <a:prstGeom prst="rect">
            <a:avLst/>
          </a:prstGeom>
        </p:spPr>
      </p:pic>
      <p:sp>
        <p:nvSpPr>
          <p:cNvPr id="97" name="CaixaDeTexto 96">
            <a:extLst>
              <a:ext uri="{FF2B5EF4-FFF2-40B4-BE49-F238E27FC236}">
                <a16:creationId xmlns:a16="http://schemas.microsoft.com/office/drawing/2014/main" id="{3846B130-E04E-A842-9511-132A379A0747}"/>
              </a:ext>
            </a:extLst>
          </p:cNvPr>
          <p:cNvSpPr txBox="1"/>
          <p:nvPr/>
        </p:nvSpPr>
        <p:spPr>
          <a:xfrm rot="1427254">
            <a:off x="8284274" y="4527332"/>
            <a:ext cx="151667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bg1"/>
                </a:solidFill>
                <a:latin typeface="Montserrat" pitchFamily="2" charset="77"/>
              </a:rPr>
              <a:t>Escalabilidade de aplicações nunca ficou tão fácil e com baixo impacto nas aplicações já construídas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DFFE40A-BDE9-DE49-AE2F-3B7FA36BB2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469">
            <a:off x="9201778" y="3887988"/>
            <a:ext cx="565533" cy="4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FC3ACE5-C182-774A-8949-FF17EE58B2AD}"/>
              </a:ext>
            </a:extLst>
          </p:cNvPr>
          <p:cNvSpPr/>
          <p:nvPr/>
        </p:nvSpPr>
        <p:spPr>
          <a:xfrm>
            <a:off x="1933909" y="1211788"/>
            <a:ext cx="301518" cy="301518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A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205BD1-395D-6548-85B9-D55AC6E1B811}"/>
              </a:ext>
            </a:extLst>
          </p:cNvPr>
          <p:cNvSpPr/>
          <p:nvPr/>
        </p:nvSpPr>
        <p:spPr>
          <a:xfrm>
            <a:off x="1448564" y="1899978"/>
            <a:ext cx="301518" cy="301518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tserrat" pitchFamily="2" charset="77"/>
              </a:rPr>
              <a:t>B</a:t>
            </a:r>
            <a:endParaRPr lang="pt-BR" sz="1200" dirty="0">
              <a:latin typeface="Montserrat" pitchFamily="2" charset="77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485359" y="97893"/>
            <a:ext cx="259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  para ANTT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B9B6416-B8CA-46FB-A585-C69DF9E55CEA}"/>
              </a:ext>
            </a:extLst>
          </p:cNvPr>
          <p:cNvGrpSpPr/>
          <p:nvPr/>
        </p:nvGrpSpPr>
        <p:grpSpPr>
          <a:xfrm>
            <a:off x="4362046" y="562683"/>
            <a:ext cx="1471785" cy="1082719"/>
            <a:chOff x="1503296" y="1220713"/>
            <a:chExt cx="1471785" cy="108271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5FD767-22C1-9B47-94AD-92F345F8F2DF}"/>
                </a:ext>
              </a:extLst>
            </p:cNvPr>
            <p:cNvSpPr txBox="1"/>
            <p:nvPr/>
          </p:nvSpPr>
          <p:spPr>
            <a:xfrm>
              <a:off x="1503296" y="1887934"/>
              <a:ext cx="147178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off-line</a:t>
              </a:r>
            </a:p>
            <a:p>
              <a:pPr algn="ctr"/>
              <a:r>
                <a:rPr lang="pt-BR" sz="105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Concessionárias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613360C8-E656-7D41-A8EC-AE820661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31" y="1220713"/>
              <a:ext cx="677460" cy="562960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7D3537F-88AF-41F2-978F-6296B5E523F6}"/>
              </a:ext>
            </a:extLst>
          </p:cNvPr>
          <p:cNvGrpSpPr/>
          <p:nvPr/>
        </p:nvGrpSpPr>
        <p:grpSpPr>
          <a:xfrm>
            <a:off x="7893955" y="434431"/>
            <a:ext cx="1505490" cy="929179"/>
            <a:chOff x="3422438" y="988631"/>
            <a:chExt cx="1505490" cy="9291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A2CA995-B6C6-F74E-A5C8-20DADACF66E4}"/>
                </a:ext>
              </a:extLst>
            </p:cNvPr>
            <p:cNvSpPr txBox="1"/>
            <p:nvPr/>
          </p:nvSpPr>
          <p:spPr>
            <a:xfrm>
              <a:off x="3422438" y="1502312"/>
              <a:ext cx="15054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Empresas e Órgãos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do Governo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2AF09DB1-1DEE-FF42-A0B0-99E06150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63" y="988631"/>
              <a:ext cx="493305" cy="493305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7EB248-7ADD-4A0C-933F-95E3DA2FFD6C}"/>
              </a:ext>
            </a:extLst>
          </p:cNvPr>
          <p:cNvGrpSpPr/>
          <p:nvPr/>
        </p:nvGrpSpPr>
        <p:grpSpPr>
          <a:xfrm>
            <a:off x="4018469" y="4095923"/>
            <a:ext cx="944946" cy="606455"/>
            <a:chOff x="5177186" y="1630407"/>
            <a:chExt cx="944946" cy="60645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92E95EB-324E-224C-8D1B-6536D864CC12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8" name="Imagem 117">
              <a:extLst>
                <a:ext uri="{FF2B5EF4-FFF2-40B4-BE49-F238E27FC236}">
                  <a16:creationId xmlns:a16="http://schemas.microsoft.com/office/drawing/2014/main" id="{F14FAAE4-9600-C940-A5AD-F84B0FCA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659D162-A03C-40DD-B984-45A6AD36447D}"/>
              </a:ext>
            </a:extLst>
          </p:cNvPr>
          <p:cNvGrpSpPr/>
          <p:nvPr/>
        </p:nvGrpSpPr>
        <p:grpSpPr>
          <a:xfrm>
            <a:off x="3967062" y="5601413"/>
            <a:ext cx="1407149" cy="1022060"/>
            <a:chOff x="8424847" y="1055774"/>
            <a:chExt cx="1407149" cy="102206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CD48EB1-01F3-194B-8592-6263C4B42C1F}"/>
                </a:ext>
              </a:extLst>
            </p:cNvPr>
            <p:cNvSpPr txBox="1"/>
            <p:nvPr/>
          </p:nvSpPr>
          <p:spPr>
            <a:xfrm>
              <a:off x="8424847" y="1662336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Ponto de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2B659537-2BC2-2E41-9B4D-5FBCFCD0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42" y="1055774"/>
              <a:ext cx="562960" cy="582044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9467E3C-AFDF-4D67-82E9-85DCC1BE1360}"/>
              </a:ext>
            </a:extLst>
          </p:cNvPr>
          <p:cNvGrpSpPr/>
          <p:nvPr/>
        </p:nvGrpSpPr>
        <p:grpSpPr>
          <a:xfrm>
            <a:off x="3448911" y="2487921"/>
            <a:ext cx="944945" cy="813836"/>
            <a:chOff x="3404107" y="2350898"/>
            <a:chExt cx="944945" cy="813836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2250317-91E0-E244-9DA0-6FAAB4EFC81D}"/>
                </a:ext>
              </a:extLst>
            </p:cNvPr>
            <p:cNvSpPr txBox="1"/>
            <p:nvPr/>
          </p:nvSpPr>
          <p:spPr>
            <a:xfrm>
              <a:off x="3404107" y="2749236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Web</a:t>
              </a:r>
              <a:endParaRPr lang="pt-BR" sz="32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54E7600A-3CD8-2F4F-BC19-8395D1312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75" y="2350898"/>
              <a:ext cx="419835" cy="37212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0B04820-4963-4A98-9362-904609D2A714}"/>
              </a:ext>
            </a:extLst>
          </p:cNvPr>
          <p:cNvGrpSpPr/>
          <p:nvPr/>
        </p:nvGrpSpPr>
        <p:grpSpPr>
          <a:xfrm>
            <a:off x="2478300" y="1594834"/>
            <a:ext cx="944945" cy="783755"/>
            <a:chOff x="7026264" y="2334714"/>
            <a:chExt cx="944945" cy="783755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4B5922-15A1-AF46-84EC-D2BB2819F914}"/>
                </a:ext>
              </a:extLst>
            </p:cNvPr>
            <p:cNvSpPr txBox="1"/>
            <p:nvPr/>
          </p:nvSpPr>
          <p:spPr>
            <a:xfrm>
              <a:off x="7026264" y="2702971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B2E7B584-275E-7F40-9853-5EC4C4B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40" y="2334714"/>
              <a:ext cx="419835" cy="381668"/>
            </a:xfrm>
            <a:prstGeom prst="rect">
              <a:avLst/>
            </a:prstGeom>
          </p:spPr>
        </p:pic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D60875B-9080-104F-90E9-2F1F5B612C07}"/>
              </a:ext>
            </a:extLst>
          </p:cNvPr>
          <p:cNvSpPr txBox="1"/>
          <p:nvPr/>
        </p:nvSpPr>
        <p:spPr>
          <a:xfrm>
            <a:off x="11131164" y="71463"/>
            <a:ext cx="1384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Montserrat Medium" pitchFamily="2" charset="77"/>
              </a:rPr>
              <a:t>CENARIO I</a:t>
            </a:r>
            <a:endParaRPr lang="pt-BR" sz="3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C47F256-2CBB-4411-BA11-0CF57E0091CF}"/>
              </a:ext>
            </a:extLst>
          </p:cNvPr>
          <p:cNvGrpSpPr/>
          <p:nvPr/>
        </p:nvGrpSpPr>
        <p:grpSpPr>
          <a:xfrm>
            <a:off x="1177127" y="3557135"/>
            <a:ext cx="944945" cy="705381"/>
            <a:chOff x="4834890" y="3238046"/>
            <a:chExt cx="944945" cy="705381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0324CF2A-D549-6B4A-B818-694EF3FBA88E}"/>
                </a:ext>
              </a:extLst>
            </p:cNvPr>
            <p:cNvSpPr txBox="1"/>
            <p:nvPr/>
          </p:nvSpPr>
          <p:spPr>
            <a:xfrm>
              <a:off x="4834890" y="3689511"/>
              <a:ext cx="9449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67120A90-74BF-B440-A112-5A3D1305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CC69F044-5854-4F56-987F-BD86FFF1F3E4}"/>
              </a:ext>
            </a:extLst>
          </p:cNvPr>
          <p:cNvGrpSpPr/>
          <p:nvPr/>
        </p:nvGrpSpPr>
        <p:grpSpPr>
          <a:xfrm>
            <a:off x="156707" y="4410896"/>
            <a:ext cx="817606" cy="557506"/>
            <a:chOff x="3028814" y="4902529"/>
            <a:chExt cx="817606" cy="557506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463D473-BF9A-A94F-A56A-680643D957D2}"/>
                </a:ext>
              </a:extLst>
            </p:cNvPr>
            <p:cNvSpPr txBox="1"/>
            <p:nvPr/>
          </p:nvSpPr>
          <p:spPr>
            <a:xfrm>
              <a:off x="3028814" y="5213814"/>
              <a:ext cx="817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Legados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37" name="Imagem 136">
              <a:extLst>
                <a:ext uri="{FF2B5EF4-FFF2-40B4-BE49-F238E27FC236}">
                  <a16:creationId xmlns:a16="http://schemas.microsoft.com/office/drawing/2014/main" id="{2CB9D0CB-9AF5-6145-8151-0A880100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02" y="4902529"/>
              <a:ext cx="425039" cy="294925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3D65C80-A77E-42D5-BFF9-24E8F050B99A}"/>
              </a:ext>
            </a:extLst>
          </p:cNvPr>
          <p:cNvGrpSpPr/>
          <p:nvPr/>
        </p:nvGrpSpPr>
        <p:grpSpPr>
          <a:xfrm>
            <a:off x="181329" y="3090373"/>
            <a:ext cx="850746" cy="754896"/>
            <a:chOff x="8029236" y="5518665"/>
            <a:chExt cx="850746" cy="754896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A54EA0FA-A6EC-334F-8449-DB6E7BA548FA}"/>
                </a:ext>
              </a:extLst>
            </p:cNvPr>
            <p:cNvSpPr txBox="1"/>
            <p:nvPr/>
          </p:nvSpPr>
          <p:spPr>
            <a:xfrm>
              <a:off x="8029236" y="5873451"/>
              <a:ext cx="850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F0000"/>
                  </a:solidFill>
                  <a:latin typeface="Montserrat Light" pitchFamily="2" charset="77"/>
                </a:rPr>
                <a:t>Banco de Dados</a:t>
              </a:r>
              <a:endParaRPr lang="pt-BR" sz="2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6DCB742D-2647-9F45-B680-252051F3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4527E14-6C36-4227-9B83-F7A7EA03276D}"/>
              </a:ext>
            </a:extLst>
          </p:cNvPr>
          <p:cNvGrpSpPr/>
          <p:nvPr/>
        </p:nvGrpSpPr>
        <p:grpSpPr>
          <a:xfrm>
            <a:off x="6084361" y="5629134"/>
            <a:ext cx="1407149" cy="1076994"/>
            <a:chOff x="10188563" y="1209577"/>
            <a:chExt cx="1407149" cy="1076994"/>
          </a:xfrm>
        </p:grpSpPr>
        <p:pic>
          <p:nvPicPr>
            <p:cNvPr id="1026" name="Picture 2" descr="Resultado de imagem para cameras de monitoramento icone">
              <a:extLst>
                <a:ext uri="{FF2B5EF4-FFF2-40B4-BE49-F238E27FC236}">
                  <a16:creationId xmlns:a16="http://schemas.microsoft.com/office/drawing/2014/main" id="{710334FC-DB48-400D-B9BB-0F3BB4C3C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105" y="1209577"/>
              <a:ext cx="678651" cy="67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436BC3F-604B-498D-A1B0-2FC655623B2A}"/>
                </a:ext>
              </a:extLst>
            </p:cNvPr>
            <p:cNvSpPr txBox="1"/>
            <p:nvPr/>
          </p:nvSpPr>
          <p:spPr>
            <a:xfrm>
              <a:off x="10188563" y="1871073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CFTV / Radar ....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BD23FD1-7E09-468F-BCF8-D4585606DB4C}"/>
              </a:ext>
            </a:extLst>
          </p:cNvPr>
          <p:cNvGrpSpPr/>
          <p:nvPr/>
        </p:nvGrpSpPr>
        <p:grpSpPr>
          <a:xfrm>
            <a:off x="85758" y="1330156"/>
            <a:ext cx="1159726" cy="1549044"/>
            <a:chOff x="239886" y="1742949"/>
            <a:chExt cx="1159726" cy="1549044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26BC62C6-E231-4647-A585-6E544A39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6" y="1742949"/>
              <a:ext cx="1159726" cy="1159726"/>
            </a:xfrm>
            <a:prstGeom prst="rect">
              <a:avLst/>
            </a:prstGeom>
          </p:spPr>
        </p:pic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F13A6424-E730-41F3-8168-871D447280F1}"/>
                </a:ext>
              </a:extLst>
            </p:cNvPr>
            <p:cNvSpPr txBox="1"/>
            <p:nvPr/>
          </p:nvSpPr>
          <p:spPr>
            <a:xfrm>
              <a:off x="309353" y="2891883"/>
              <a:ext cx="944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i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200" b="1" i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sp>
        <p:nvSpPr>
          <p:cNvPr id="74" name="Arco 73">
            <a:extLst>
              <a:ext uri="{FF2B5EF4-FFF2-40B4-BE49-F238E27FC236}">
                <a16:creationId xmlns:a16="http://schemas.microsoft.com/office/drawing/2014/main" id="{E8A87FD8-A71A-4FBC-887F-9CAC26DD5DD2}"/>
              </a:ext>
            </a:extLst>
          </p:cNvPr>
          <p:cNvSpPr/>
          <p:nvPr/>
        </p:nvSpPr>
        <p:spPr>
          <a:xfrm rot="923713">
            <a:off x="-776958" y="1080569"/>
            <a:ext cx="5370419" cy="5370419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081B94-A44D-4373-BBF5-BDC19E1C02B9}"/>
              </a:ext>
            </a:extLst>
          </p:cNvPr>
          <p:cNvGrpSpPr/>
          <p:nvPr/>
        </p:nvGrpSpPr>
        <p:grpSpPr>
          <a:xfrm>
            <a:off x="1965250" y="5190169"/>
            <a:ext cx="1084180" cy="1263181"/>
            <a:chOff x="4956542" y="4601013"/>
            <a:chExt cx="1126978" cy="1317527"/>
          </a:xfrm>
        </p:grpSpPr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D6490CAD-A8C0-4633-AA80-538BD1ECB7B9}"/>
                </a:ext>
              </a:extLst>
            </p:cNvPr>
            <p:cNvSpPr txBox="1"/>
            <p:nvPr/>
          </p:nvSpPr>
          <p:spPr>
            <a:xfrm>
              <a:off x="4956542" y="5501216"/>
              <a:ext cx="1126978" cy="41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50" name="Imagem 149">
              <a:extLst>
                <a:ext uri="{FF2B5EF4-FFF2-40B4-BE49-F238E27FC236}">
                  <a16:creationId xmlns:a16="http://schemas.microsoft.com/office/drawing/2014/main" id="{C98F0B5C-C195-41D3-8809-D12ED62C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sp>
        <p:nvSpPr>
          <p:cNvPr id="161" name="Arco 160">
            <a:extLst>
              <a:ext uri="{FF2B5EF4-FFF2-40B4-BE49-F238E27FC236}">
                <a16:creationId xmlns:a16="http://schemas.microsoft.com/office/drawing/2014/main" id="{127B5F81-6701-447C-8577-D69C6003D82C}"/>
              </a:ext>
            </a:extLst>
          </p:cNvPr>
          <p:cNvSpPr/>
          <p:nvPr/>
        </p:nvSpPr>
        <p:spPr>
          <a:xfrm rot="923713">
            <a:off x="-2110015" y="1347754"/>
            <a:ext cx="4898550" cy="4898550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C4A97015-3CA3-4128-B164-4BE9A03C029F}"/>
              </a:ext>
            </a:extLst>
          </p:cNvPr>
          <p:cNvGrpSpPr/>
          <p:nvPr/>
        </p:nvGrpSpPr>
        <p:grpSpPr>
          <a:xfrm>
            <a:off x="2958469" y="4096791"/>
            <a:ext cx="944945" cy="716717"/>
            <a:chOff x="3002772" y="3716723"/>
            <a:chExt cx="944945" cy="716717"/>
          </a:xfrm>
        </p:grpSpPr>
        <p:sp>
          <p:nvSpPr>
            <p:cNvPr id="166" name="CaixaDeTexto 165">
              <a:extLst>
                <a:ext uri="{FF2B5EF4-FFF2-40B4-BE49-F238E27FC236}">
                  <a16:creationId xmlns:a16="http://schemas.microsoft.com/office/drawing/2014/main" id="{779A28A2-CA62-4A0A-8BEB-8ABCD3DCBDA8}"/>
                </a:ext>
              </a:extLst>
            </p:cNvPr>
            <p:cNvSpPr txBox="1"/>
            <p:nvPr/>
          </p:nvSpPr>
          <p:spPr>
            <a:xfrm>
              <a:off x="3002772" y="4156441"/>
              <a:ext cx="94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67" name="Imagem 166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2ADBD9DC-1351-4C16-AD31-8CD01CF6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sp>
        <p:nvSpPr>
          <p:cNvPr id="177" name="Arco 176">
            <a:extLst>
              <a:ext uri="{FF2B5EF4-FFF2-40B4-BE49-F238E27FC236}">
                <a16:creationId xmlns:a16="http://schemas.microsoft.com/office/drawing/2014/main" id="{3F6BD070-E3BF-43D4-8F81-9F75C4CCBC8F}"/>
              </a:ext>
            </a:extLst>
          </p:cNvPr>
          <p:cNvSpPr/>
          <p:nvPr/>
        </p:nvSpPr>
        <p:spPr>
          <a:xfrm rot="923713">
            <a:off x="-772852" y="1083125"/>
            <a:ext cx="5370419" cy="5370419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25" name="Conector: Curvo 1024">
            <a:extLst>
              <a:ext uri="{FF2B5EF4-FFF2-40B4-BE49-F238E27FC236}">
                <a16:creationId xmlns:a16="http://schemas.microsoft.com/office/drawing/2014/main" id="{DB87620D-6CC2-44E1-8A7E-B247FEDD3FEB}"/>
              </a:ext>
            </a:extLst>
          </p:cNvPr>
          <p:cNvCxnSpPr>
            <a:cxnSpLocks/>
            <a:stCxn id="21" idx="1"/>
            <a:endCxn id="118" idx="3"/>
          </p:cNvCxnSpPr>
          <p:nvPr/>
        </p:nvCxnSpPr>
        <p:spPr>
          <a:xfrm rot="10800000" flipV="1">
            <a:off x="4675427" y="1155860"/>
            <a:ext cx="3218529" cy="3121433"/>
          </a:xfrm>
          <a:prstGeom prst="curvedConnector3">
            <a:avLst>
              <a:gd name="adj1" fmla="val 43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Curvo 210">
            <a:extLst>
              <a:ext uri="{FF2B5EF4-FFF2-40B4-BE49-F238E27FC236}">
                <a16:creationId xmlns:a16="http://schemas.microsoft.com/office/drawing/2014/main" id="{FA05A0EC-3E70-4E25-9610-13BA04F98DE9}"/>
              </a:ext>
            </a:extLst>
          </p:cNvPr>
          <p:cNvCxnSpPr>
            <a:cxnSpLocks/>
            <a:stCxn id="114" idx="3"/>
            <a:endCxn id="118" idx="3"/>
          </p:cNvCxnSpPr>
          <p:nvPr/>
        </p:nvCxnSpPr>
        <p:spPr>
          <a:xfrm flipH="1">
            <a:off x="4675426" y="844163"/>
            <a:ext cx="863015" cy="3433131"/>
          </a:xfrm>
          <a:prstGeom prst="curvedConnector3">
            <a:avLst>
              <a:gd name="adj1" fmla="val -48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Curvo 222">
            <a:extLst>
              <a:ext uri="{FF2B5EF4-FFF2-40B4-BE49-F238E27FC236}">
                <a16:creationId xmlns:a16="http://schemas.microsoft.com/office/drawing/2014/main" id="{7905AFD0-AE5D-40BD-8224-5A46106B9871}"/>
              </a:ext>
            </a:extLst>
          </p:cNvPr>
          <p:cNvCxnSpPr>
            <a:cxnSpLocks/>
            <a:stCxn id="1026" idx="0"/>
            <a:endCxn id="122" idx="3"/>
          </p:cNvCxnSpPr>
          <p:nvPr/>
        </p:nvCxnSpPr>
        <p:spPr>
          <a:xfrm rot="16200000" flipH="1" flipV="1">
            <a:off x="5705022" y="4876228"/>
            <a:ext cx="263301" cy="1769112"/>
          </a:xfrm>
          <a:prstGeom prst="curvedConnector4">
            <a:avLst>
              <a:gd name="adj1" fmla="val -86821"/>
              <a:gd name="adj2" fmla="val 59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: Curvo 225">
            <a:extLst>
              <a:ext uri="{FF2B5EF4-FFF2-40B4-BE49-F238E27FC236}">
                <a16:creationId xmlns:a16="http://schemas.microsoft.com/office/drawing/2014/main" id="{80037BA3-716A-4955-BC47-2FA6BC21A100}"/>
              </a:ext>
            </a:extLst>
          </p:cNvPr>
          <p:cNvCxnSpPr>
            <a:cxnSpLocks/>
            <a:stCxn id="122" idx="0"/>
            <a:endCxn id="118" idx="3"/>
          </p:cNvCxnSpPr>
          <p:nvPr/>
        </p:nvCxnSpPr>
        <p:spPr>
          <a:xfrm rot="5400000" flipH="1" flipV="1">
            <a:off x="4010972" y="4936960"/>
            <a:ext cx="1324119" cy="4789"/>
          </a:xfrm>
          <a:prstGeom prst="curvedConnector4">
            <a:avLst>
              <a:gd name="adj1" fmla="val 35144"/>
              <a:gd name="adj2" fmla="val 14558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de Seta Reta 235">
            <a:extLst>
              <a:ext uri="{FF2B5EF4-FFF2-40B4-BE49-F238E27FC236}">
                <a16:creationId xmlns:a16="http://schemas.microsoft.com/office/drawing/2014/main" id="{FFF72CED-28F6-449F-B38F-4847B02ABCB2}"/>
              </a:ext>
            </a:extLst>
          </p:cNvPr>
          <p:cNvCxnSpPr>
            <a:cxnSpLocks/>
            <a:stCxn id="167" idx="3"/>
            <a:endCxn id="118" idx="1"/>
          </p:cNvCxnSpPr>
          <p:nvPr/>
        </p:nvCxnSpPr>
        <p:spPr>
          <a:xfrm flipV="1">
            <a:off x="3430335" y="4277294"/>
            <a:ext cx="795606" cy="8754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4DA3650-4AEC-4C5B-A417-BB482E4DCDF1}"/>
              </a:ext>
            </a:extLst>
          </p:cNvPr>
          <p:cNvGrpSpPr/>
          <p:nvPr/>
        </p:nvGrpSpPr>
        <p:grpSpPr>
          <a:xfrm>
            <a:off x="768003" y="5110427"/>
            <a:ext cx="806376" cy="892630"/>
            <a:chOff x="921232" y="4586507"/>
            <a:chExt cx="806376" cy="892630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628B6C9E-C8B1-4EE1-9564-3C4915B27E2A}"/>
                </a:ext>
              </a:extLst>
            </p:cNvPr>
            <p:cNvSpPr txBox="1"/>
            <p:nvPr/>
          </p:nvSpPr>
          <p:spPr>
            <a:xfrm>
              <a:off x="921232" y="5079027"/>
              <a:ext cx="8063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Power Center</a:t>
              </a:r>
              <a:endParaRPr lang="pt-BR" sz="1000" b="1" dirty="0">
                <a:latin typeface="Montserrat Light" pitchFamily="2" charset="77"/>
              </a:endParaRPr>
            </a:p>
          </p:txBody>
        </p:sp>
        <p:pic>
          <p:nvPicPr>
            <p:cNvPr id="130" name="Imagem 129" descr="Uma imagem contendo mapa&#10;&#10;Descrição gerada automaticamente">
              <a:extLst>
                <a:ext uri="{FF2B5EF4-FFF2-40B4-BE49-F238E27FC236}">
                  <a16:creationId xmlns:a16="http://schemas.microsoft.com/office/drawing/2014/main" id="{A3891077-94E5-47D1-9050-E98AA47C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86915" y="4767422"/>
              <a:ext cx="290417" cy="32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Imagem 131" descr="Uma imagem contendo mapa&#10;&#10;Descrição gerada automaticamente">
              <a:extLst>
                <a:ext uri="{FF2B5EF4-FFF2-40B4-BE49-F238E27FC236}">
                  <a16:creationId xmlns:a16="http://schemas.microsoft.com/office/drawing/2014/main" id="{73B922CF-A06C-4E25-A45C-BC1D145C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900" y="4789606"/>
              <a:ext cx="264075" cy="2958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Imagem 144" descr="Uma imagem contendo mapa&#10;&#10;Descrição gerada automaticamente">
              <a:extLst>
                <a:ext uri="{FF2B5EF4-FFF2-40B4-BE49-F238E27FC236}">
                  <a16:creationId xmlns:a16="http://schemas.microsoft.com/office/drawing/2014/main" id="{815A19F6-0797-4E71-9F76-0C005F47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4338" y="4569011"/>
              <a:ext cx="290417" cy="3254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7F8072D4-BF10-42A1-83BF-B3E27D3E5865}"/>
              </a:ext>
            </a:extLst>
          </p:cNvPr>
          <p:cNvCxnSpPr>
            <a:cxnSpLocks/>
            <a:stCxn id="167" idx="0"/>
            <a:endCxn id="33" idx="2"/>
          </p:cNvCxnSpPr>
          <p:nvPr/>
        </p:nvCxnSpPr>
        <p:spPr>
          <a:xfrm flipV="1">
            <a:off x="3241078" y="3301757"/>
            <a:ext cx="680306" cy="795034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55B6A010-33C9-4AB5-B137-1F6C26936F66}"/>
              </a:ext>
            </a:extLst>
          </p:cNvPr>
          <p:cNvCxnSpPr>
            <a:cxnSpLocks/>
            <a:stCxn id="167" idx="0"/>
            <a:endCxn id="34" idx="2"/>
          </p:cNvCxnSpPr>
          <p:nvPr/>
        </p:nvCxnSpPr>
        <p:spPr>
          <a:xfrm flipH="1" flipV="1">
            <a:off x="2950773" y="2378589"/>
            <a:ext cx="290305" cy="1718202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E5FB9431-00E9-43FB-8E21-AD9C674699AA}"/>
              </a:ext>
            </a:extLst>
          </p:cNvPr>
          <p:cNvCxnSpPr>
            <a:cxnSpLocks/>
            <a:stCxn id="167" idx="1"/>
            <a:endCxn id="150" idx="0"/>
          </p:cNvCxnSpPr>
          <p:nvPr/>
        </p:nvCxnSpPr>
        <p:spPr>
          <a:xfrm flipH="1">
            <a:off x="2681953" y="4286048"/>
            <a:ext cx="369868" cy="904121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4" name="Oval 49">
            <a:extLst>
              <a:ext uri="{FF2B5EF4-FFF2-40B4-BE49-F238E27FC236}">
                <a16:creationId xmlns:a16="http://schemas.microsoft.com/office/drawing/2014/main" id="{2DAA0A5E-9651-4142-B99D-831DA9968040}"/>
              </a:ext>
            </a:extLst>
          </p:cNvPr>
          <p:cNvSpPr/>
          <p:nvPr/>
        </p:nvSpPr>
        <p:spPr>
          <a:xfrm>
            <a:off x="4220755" y="715839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1</a:t>
            </a:r>
          </a:p>
        </p:txBody>
      </p:sp>
      <p:sp>
        <p:nvSpPr>
          <p:cNvPr id="173" name="Oval 49">
            <a:extLst>
              <a:ext uri="{FF2B5EF4-FFF2-40B4-BE49-F238E27FC236}">
                <a16:creationId xmlns:a16="http://schemas.microsoft.com/office/drawing/2014/main" id="{45EE62F3-0D93-4E2B-AFFF-6C502297D84F}"/>
              </a:ext>
            </a:extLst>
          </p:cNvPr>
          <p:cNvSpPr/>
          <p:nvPr/>
        </p:nvSpPr>
        <p:spPr>
          <a:xfrm>
            <a:off x="7836781" y="488437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2</a:t>
            </a:r>
          </a:p>
        </p:txBody>
      </p:sp>
      <p:pic>
        <p:nvPicPr>
          <p:cNvPr id="185" name="Picture 2" descr="Resultado de imagem para lupa">
            <a:extLst>
              <a:ext uri="{FF2B5EF4-FFF2-40B4-BE49-F238E27FC236}">
                <a16:creationId xmlns:a16="http://schemas.microsoft.com/office/drawing/2014/main" id="{B0F6BB84-9287-4AD6-8950-6CB72103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68" y="1546644"/>
            <a:ext cx="4416126" cy="442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8D3B16B3-AE60-4965-883B-2137338E12C7}"/>
              </a:ext>
            </a:extLst>
          </p:cNvPr>
          <p:cNvGrpSpPr/>
          <p:nvPr/>
        </p:nvGrpSpPr>
        <p:grpSpPr>
          <a:xfrm>
            <a:off x="7491051" y="2673294"/>
            <a:ext cx="2160095" cy="1727722"/>
            <a:chOff x="2802625" y="3716723"/>
            <a:chExt cx="944945" cy="755801"/>
          </a:xfrm>
        </p:grpSpPr>
        <p:sp>
          <p:nvSpPr>
            <p:cNvPr id="187" name="CaixaDeTexto 186">
              <a:extLst>
                <a:ext uri="{FF2B5EF4-FFF2-40B4-BE49-F238E27FC236}">
                  <a16:creationId xmlns:a16="http://schemas.microsoft.com/office/drawing/2014/main" id="{24C0E8F9-838D-46DB-AD9D-BD612BB45D73}"/>
                </a:ext>
              </a:extLst>
            </p:cNvPr>
            <p:cNvSpPr txBox="1"/>
            <p:nvPr/>
          </p:nvSpPr>
          <p:spPr>
            <a:xfrm>
              <a:off x="2802625" y="4195525"/>
              <a:ext cx="94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88" name="Imagem 187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E39C1385-CC47-4836-B1D6-FB9CBF0B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50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0B5B26E-1205-41D8-97C2-5FEE34235893}"/>
              </a:ext>
            </a:extLst>
          </p:cNvPr>
          <p:cNvSpPr/>
          <p:nvPr/>
        </p:nvSpPr>
        <p:spPr>
          <a:xfrm>
            <a:off x="7682257" y="1865264"/>
            <a:ext cx="4274276" cy="38331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FFC3ACE5-C182-774A-8949-FF17EE58B2AD}"/>
              </a:ext>
            </a:extLst>
          </p:cNvPr>
          <p:cNvSpPr/>
          <p:nvPr/>
        </p:nvSpPr>
        <p:spPr>
          <a:xfrm>
            <a:off x="1933909" y="1211788"/>
            <a:ext cx="301518" cy="301518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A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205BD1-395D-6548-85B9-D55AC6E1B811}"/>
              </a:ext>
            </a:extLst>
          </p:cNvPr>
          <p:cNvSpPr/>
          <p:nvPr/>
        </p:nvSpPr>
        <p:spPr>
          <a:xfrm>
            <a:off x="1448564" y="1899978"/>
            <a:ext cx="301518" cy="301518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tserrat" pitchFamily="2" charset="77"/>
              </a:rPr>
              <a:t>B</a:t>
            </a:r>
            <a:endParaRPr lang="pt-BR" sz="1200" dirty="0">
              <a:latin typeface="Montserrat" pitchFamily="2" charset="77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485359" y="97893"/>
            <a:ext cx="259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  para ANTT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B9B6416-B8CA-46FB-A585-C69DF9E55CEA}"/>
              </a:ext>
            </a:extLst>
          </p:cNvPr>
          <p:cNvGrpSpPr/>
          <p:nvPr/>
        </p:nvGrpSpPr>
        <p:grpSpPr>
          <a:xfrm>
            <a:off x="4362046" y="562683"/>
            <a:ext cx="1471785" cy="1082719"/>
            <a:chOff x="1503296" y="1220713"/>
            <a:chExt cx="1471785" cy="108271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5FD767-22C1-9B47-94AD-92F345F8F2DF}"/>
                </a:ext>
              </a:extLst>
            </p:cNvPr>
            <p:cNvSpPr txBox="1"/>
            <p:nvPr/>
          </p:nvSpPr>
          <p:spPr>
            <a:xfrm>
              <a:off x="1503296" y="1887934"/>
              <a:ext cx="147178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off-line</a:t>
              </a:r>
            </a:p>
            <a:p>
              <a:pPr algn="ctr"/>
              <a:r>
                <a:rPr lang="pt-BR" sz="105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Concessionárias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613360C8-E656-7D41-A8EC-AE820661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31" y="1220713"/>
              <a:ext cx="677460" cy="562960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7D3537F-88AF-41F2-978F-6296B5E523F6}"/>
              </a:ext>
            </a:extLst>
          </p:cNvPr>
          <p:cNvGrpSpPr/>
          <p:nvPr/>
        </p:nvGrpSpPr>
        <p:grpSpPr>
          <a:xfrm>
            <a:off x="7893955" y="434431"/>
            <a:ext cx="1505490" cy="929179"/>
            <a:chOff x="3422438" y="988631"/>
            <a:chExt cx="1505490" cy="9291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A2CA995-B6C6-F74E-A5C8-20DADACF66E4}"/>
                </a:ext>
              </a:extLst>
            </p:cNvPr>
            <p:cNvSpPr txBox="1"/>
            <p:nvPr/>
          </p:nvSpPr>
          <p:spPr>
            <a:xfrm>
              <a:off x="3422438" y="1502312"/>
              <a:ext cx="15054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Empresas e Órgãos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do Governo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2AF09DB1-1DEE-FF42-A0B0-99E06150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63" y="988631"/>
              <a:ext cx="493305" cy="493305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7EB248-7ADD-4A0C-933F-95E3DA2FFD6C}"/>
              </a:ext>
            </a:extLst>
          </p:cNvPr>
          <p:cNvGrpSpPr/>
          <p:nvPr/>
        </p:nvGrpSpPr>
        <p:grpSpPr>
          <a:xfrm>
            <a:off x="4018469" y="4095923"/>
            <a:ext cx="944946" cy="606455"/>
            <a:chOff x="5177186" y="1630407"/>
            <a:chExt cx="944946" cy="60645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92E95EB-324E-224C-8D1B-6536D864CC12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8" name="Imagem 117">
              <a:extLst>
                <a:ext uri="{FF2B5EF4-FFF2-40B4-BE49-F238E27FC236}">
                  <a16:creationId xmlns:a16="http://schemas.microsoft.com/office/drawing/2014/main" id="{F14FAAE4-9600-C940-A5AD-F84B0FCA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659D162-A03C-40DD-B984-45A6AD36447D}"/>
              </a:ext>
            </a:extLst>
          </p:cNvPr>
          <p:cNvGrpSpPr/>
          <p:nvPr/>
        </p:nvGrpSpPr>
        <p:grpSpPr>
          <a:xfrm>
            <a:off x="3967062" y="5601413"/>
            <a:ext cx="1407149" cy="1022060"/>
            <a:chOff x="8424847" y="1055774"/>
            <a:chExt cx="1407149" cy="102206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CD48EB1-01F3-194B-8592-6263C4B42C1F}"/>
                </a:ext>
              </a:extLst>
            </p:cNvPr>
            <p:cNvSpPr txBox="1"/>
            <p:nvPr/>
          </p:nvSpPr>
          <p:spPr>
            <a:xfrm>
              <a:off x="8424847" y="1662336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Ponto de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2B659537-2BC2-2E41-9B4D-5FBCFCD0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42" y="1055774"/>
              <a:ext cx="562960" cy="582044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9467E3C-AFDF-4D67-82E9-85DCC1BE1360}"/>
              </a:ext>
            </a:extLst>
          </p:cNvPr>
          <p:cNvGrpSpPr/>
          <p:nvPr/>
        </p:nvGrpSpPr>
        <p:grpSpPr>
          <a:xfrm>
            <a:off x="3448911" y="2487921"/>
            <a:ext cx="944945" cy="813836"/>
            <a:chOff x="3404107" y="2350898"/>
            <a:chExt cx="944945" cy="813836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2250317-91E0-E244-9DA0-6FAAB4EFC81D}"/>
                </a:ext>
              </a:extLst>
            </p:cNvPr>
            <p:cNvSpPr txBox="1"/>
            <p:nvPr/>
          </p:nvSpPr>
          <p:spPr>
            <a:xfrm>
              <a:off x="3404107" y="2749236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Web</a:t>
              </a:r>
              <a:endParaRPr lang="pt-BR" sz="32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54E7600A-3CD8-2F4F-BC19-8395D1312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75" y="2350898"/>
              <a:ext cx="419835" cy="37212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0B04820-4963-4A98-9362-904609D2A714}"/>
              </a:ext>
            </a:extLst>
          </p:cNvPr>
          <p:cNvGrpSpPr/>
          <p:nvPr/>
        </p:nvGrpSpPr>
        <p:grpSpPr>
          <a:xfrm>
            <a:off x="2478300" y="1594834"/>
            <a:ext cx="944945" cy="783755"/>
            <a:chOff x="7026264" y="2334714"/>
            <a:chExt cx="944945" cy="783755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4B5922-15A1-AF46-84EC-D2BB2819F914}"/>
                </a:ext>
              </a:extLst>
            </p:cNvPr>
            <p:cNvSpPr txBox="1"/>
            <p:nvPr/>
          </p:nvSpPr>
          <p:spPr>
            <a:xfrm>
              <a:off x="7026264" y="2702971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B2E7B584-275E-7F40-9853-5EC4C4B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40" y="2334714"/>
              <a:ext cx="419835" cy="381668"/>
            </a:xfrm>
            <a:prstGeom prst="rect">
              <a:avLst/>
            </a:prstGeom>
          </p:spPr>
        </p:pic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D60875B-9080-104F-90E9-2F1F5B612C07}"/>
              </a:ext>
            </a:extLst>
          </p:cNvPr>
          <p:cNvSpPr txBox="1"/>
          <p:nvPr/>
        </p:nvSpPr>
        <p:spPr>
          <a:xfrm>
            <a:off x="11131164" y="71463"/>
            <a:ext cx="1384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Montserrat Medium" pitchFamily="2" charset="77"/>
              </a:rPr>
              <a:t>CENARIO I</a:t>
            </a:r>
            <a:endParaRPr lang="pt-BR" sz="3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C47F256-2CBB-4411-BA11-0CF57E0091CF}"/>
              </a:ext>
            </a:extLst>
          </p:cNvPr>
          <p:cNvGrpSpPr/>
          <p:nvPr/>
        </p:nvGrpSpPr>
        <p:grpSpPr>
          <a:xfrm>
            <a:off x="6529733" y="3895163"/>
            <a:ext cx="1036202" cy="759242"/>
            <a:chOff x="4743634" y="3238046"/>
            <a:chExt cx="1036202" cy="759242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0324CF2A-D549-6B4A-B818-694EF3FBA88E}"/>
                </a:ext>
              </a:extLst>
            </p:cNvPr>
            <p:cNvSpPr txBox="1"/>
            <p:nvPr/>
          </p:nvSpPr>
          <p:spPr>
            <a:xfrm>
              <a:off x="4743634" y="3689511"/>
              <a:ext cx="1036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67120A90-74BF-B440-A112-5A3D1305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CC69F044-5854-4F56-987F-BD86FFF1F3E4}"/>
              </a:ext>
            </a:extLst>
          </p:cNvPr>
          <p:cNvGrpSpPr/>
          <p:nvPr/>
        </p:nvGrpSpPr>
        <p:grpSpPr>
          <a:xfrm>
            <a:off x="156707" y="4410896"/>
            <a:ext cx="817606" cy="557506"/>
            <a:chOff x="3028814" y="4902529"/>
            <a:chExt cx="817606" cy="557506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463D473-BF9A-A94F-A56A-680643D957D2}"/>
                </a:ext>
              </a:extLst>
            </p:cNvPr>
            <p:cNvSpPr txBox="1"/>
            <p:nvPr/>
          </p:nvSpPr>
          <p:spPr>
            <a:xfrm>
              <a:off x="3028814" y="5213814"/>
              <a:ext cx="817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Legados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37" name="Imagem 136">
              <a:extLst>
                <a:ext uri="{FF2B5EF4-FFF2-40B4-BE49-F238E27FC236}">
                  <a16:creationId xmlns:a16="http://schemas.microsoft.com/office/drawing/2014/main" id="{2CB9D0CB-9AF5-6145-8151-0A880100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02" y="4902529"/>
              <a:ext cx="425039" cy="294925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3D65C80-A77E-42D5-BFF9-24E8F050B99A}"/>
              </a:ext>
            </a:extLst>
          </p:cNvPr>
          <p:cNvGrpSpPr/>
          <p:nvPr/>
        </p:nvGrpSpPr>
        <p:grpSpPr>
          <a:xfrm>
            <a:off x="181329" y="3090373"/>
            <a:ext cx="850746" cy="754896"/>
            <a:chOff x="8029236" y="5518665"/>
            <a:chExt cx="850746" cy="754896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A54EA0FA-A6EC-334F-8449-DB6E7BA548FA}"/>
                </a:ext>
              </a:extLst>
            </p:cNvPr>
            <p:cNvSpPr txBox="1"/>
            <p:nvPr/>
          </p:nvSpPr>
          <p:spPr>
            <a:xfrm>
              <a:off x="8029236" y="5873451"/>
              <a:ext cx="850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F0000"/>
                  </a:solidFill>
                  <a:latin typeface="Montserrat Light" pitchFamily="2" charset="77"/>
                </a:rPr>
                <a:t>Banco de Dados</a:t>
              </a:r>
              <a:endParaRPr lang="pt-BR" sz="2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6DCB742D-2647-9F45-B680-252051F3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4527E14-6C36-4227-9B83-F7A7EA03276D}"/>
              </a:ext>
            </a:extLst>
          </p:cNvPr>
          <p:cNvGrpSpPr/>
          <p:nvPr/>
        </p:nvGrpSpPr>
        <p:grpSpPr>
          <a:xfrm>
            <a:off x="6084361" y="5629134"/>
            <a:ext cx="1407149" cy="1076994"/>
            <a:chOff x="10188563" y="1209577"/>
            <a:chExt cx="1407149" cy="1076994"/>
          </a:xfrm>
        </p:grpSpPr>
        <p:pic>
          <p:nvPicPr>
            <p:cNvPr id="1026" name="Picture 2" descr="Resultado de imagem para cameras de monitoramento icone">
              <a:extLst>
                <a:ext uri="{FF2B5EF4-FFF2-40B4-BE49-F238E27FC236}">
                  <a16:creationId xmlns:a16="http://schemas.microsoft.com/office/drawing/2014/main" id="{710334FC-DB48-400D-B9BB-0F3BB4C3C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105" y="1209577"/>
              <a:ext cx="678651" cy="67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436BC3F-604B-498D-A1B0-2FC655623B2A}"/>
                </a:ext>
              </a:extLst>
            </p:cNvPr>
            <p:cNvSpPr txBox="1"/>
            <p:nvPr/>
          </p:nvSpPr>
          <p:spPr>
            <a:xfrm>
              <a:off x="10188563" y="1871073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CFTV / Radar ....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BD23FD1-7E09-468F-BCF8-D4585606DB4C}"/>
              </a:ext>
            </a:extLst>
          </p:cNvPr>
          <p:cNvGrpSpPr/>
          <p:nvPr/>
        </p:nvGrpSpPr>
        <p:grpSpPr>
          <a:xfrm>
            <a:off x="85758" y="1330156"/>
            <a:ext cx="1159726" cy="1549044"/>
            <a:chOff x="239886" y="1742949"/>
            <a:chExt cx="1159726" cy="1549044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26BC62C6-E231-4647-A585-6E544A39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6" y="1742949"/>
              <a:ext cx="1159726" cy="1159726"/>
            </a:xfrm>
            <a:prstGeom prst="rect">
              <a:avLst/>
            </a:prstGeom>
          </p:spPr>
        </p:pic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F13A6424-E730-41F3-8168-871D447280F1}"/>
                </a:ext>
              </a:extLst>
            </p:cNvPr>
            <p:cNvSpPr txBox="1"/>
            <p:nvPr/>
          </p:nvSpPr>
          <p:spPr>
            <a:xfrm>
              <a:off x="309353" y="2891883"/>
              <a:ext cx="944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i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200" b="1" i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sp>
        <p:nvSpPr>
          <p:cNvPr id="74" name="Arco 73">
            <a:extLst>
              <a:ext uri="{FF2B5EF4-FFF2-40B4-BE49-F238E27FC236}">
                <a16:creationId xmlns:a16="http://schemas.microsoft.com/office/drawing/2014/main" id="{E8A87FD8-A71A-4FBC-887F-9CAC26DD5DD2}"/>
              </a:ext>
            </a:extLst>
          </p:cNvPr>
          <p:cNvSpPr/>
          <p:nvPr/>
        </p:nvSpPr>
        <p:spPr>
          <a:xfrm rot="923713">
            <a:off x="-776958" y="1080569"/>
            <a:ext cx="5370419" cy="5370419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081B94-A44D-4373-BBF5-BDC19E1C02B9}"/>
              </a:ext>
            </a:extLst>
          </p:cNvPr>
          <p:cNvGrpSpPr/>
          <p:nvPr/>
        </p:nvGrpSpPr>
        <p:grpSpPr>
          <a:xfrm>
            <a:off x="1965250" y="5190169"/>
            <a:ext cx="1084180" cy="1263181"/>
            <a:chOff x="4956542" y="4601013"/>
            <a:chExt cx="1126978" cy="1317527"/>
          </a:xfrm>
        </p:grpSpPr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D6490CAD-A8C0-4633-AA80-538BD1ECB7B9}"/>
                </a:ext>
              </a:extLst>
            </p:cNvPr>
            <p:cNvSpPr txBox="1"/>
            <p:nvPr/>
          </p:nvSpPr>
          <p:spPr>
            <a:xfrm>
              <a:off x="4956542" y="5501216"/>
              <a:ext cx="1126978" cy="41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50" name="Imagem 149">
              <a:extLst>
                <a:ext uri="{FF2B5EF4-FFF2-40B4-BE49-F238E27FC236}">
                  <a16:creationId xmlns:a16="http://schemas.microsoft.com/office/drawing/2014/main" id="{C98F0B5C-C195-41D3-8809-D12ED62C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sp>
        <p:nvSpPr>
          <p:cNvPr id="161" name="Arco 160">
            <a:extLst>
              <a:ext uri="{FF2B5EF4-FFF2-40B4-BE49-F238E27FC236}">
                <a16:creationId xmlns:a16="http://schemas.microsoft.com/office/drawing/2014/main" id="{127B5F81-6701-447C-8577-D69C6003D82C}"/>
              </a:ext>
            </a:extLst>
          </p:cNvPr>
          <p:cNvSpPr/>
          <p:nvPr/>
        </p:nvSpPr>
        <p:spPr>
          <a:xfrm rot="923713">
            <a:off x="-2110015" y="1347754"/>
            <a:ext cx="4898550" cy="4898550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C4A97015-3CA3-4128-B164-4BE9A03C029F}"/>
              </a:ext>
            </a:extLst>
          </p:cNvPr>
          <p:cNvGrpSpPr/>
          <p:nvPr/>
        </p:nvGrpSpPr>
        <p:grpSpPr>
          <a:xfrm>
            <a:off x="2958469" y="4096791"/>
            <a:ext cx="944945" cy="716717"/>
            <a:chOff x="3002772" y="3716723"/>
            <a:chExt cx="944945" cy="716717"/>
          </a:xfrm>
        </p:grpSpPr>
        <p:sp>
          <p:nvSpPr>
            <p:cNvPr id="166" name="CaixaDeTexto 165">
              <a:extLst>
                <a:ext uri="{FF2B5EF4-FFF2-40B4-BE49-F238E27FC236}">
                  <a16:creationId xmlns:a16="http://schemas.microsoft.com/office/drawing/2014/main" id="{779A28A2-CA62-4A0A-8BEB-8ABCD3DCBDA8}"/>
                </a:ext>
              </a:extLst>
            </p:cNvPr>
            <p:cNvSpPr txBox="1"/>
            <p:nvPr/>
          </p:nvSpPr>
          <p:spPr>
            <a:xfrm>
              <a:off x="3002772" y="4156441"/>
              <a:ext cx="94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67" name="Imagem 166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2ADBD9DC-1351-4C16-AD31-8CD01CF6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sp>
        <p:nvSpPr>
          <p:cNvPr id="177" name="Arco 176">
            <a:extLst>
              <a:ext uri="{FF2B5EF4-FFF2-40B4-BE49-F238E27FC236}">
                <a16:creationId xmlns:a16="http://schemas.microsoft.com/office/drawing/2014/main" id="{3F6BD070-E3BF-43D4-8F81-9F75C4CCBC8F}"/>
              </a:ext>
            </a:extLst>
          </p:cNvPr>
          <p:cNvSpPr/>
          <p:nvPr/>
        </p:nvSpPr>
        <p:spPr>
          <a:xfrm rot="923713">
            <a:off x="-772852" y="1083125"/>
            <a:ext cx="5370419" cy="5370419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25" name="Conector: Curvo 1024">
            <a:extLst>
              <a:ext uri="{FF2B5EF4-FFF2-40B4-BE49-F238E27FC236}">
                <a16:creationId xmlns:a16="http://schemas.microsoft.com/office/drawing/2014/main" id="{DB87620D-6CC2-44E1-8A7E-B247FEDD3FEB}"/>
              </a:ext>
            </a:extLst>
          </p:cNvPr>
          <p:cNvCxnSpPr>
            <a:cxnSpLocks/>
            <a:stCxn id="21" idx="1"/>
            <a:endCxn id="118" idx="3"/>
          </p:cNvCxnSpPr>
          <p:nvPr/>
        </p:nvCxnSpPr>
        <p:spPr>
          <a:xfrm rot="10800000" flipV="1">
            <a:off x="4675427" y="1155860"/>
            <a:ext cx="3218529" cy="3121433"/>
          </a:xfrm>
          <a:prstGeom prst="curvedConnector3">
            <a:avLst>
              <a:gd name="adj1" fmla="val 43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Curvo 210">
            <a:extLst>
              <a:ext uri="{FF2B5EF4-FFF2-40B4-BE49-F238E27FC236}">
                <a16:creationId xmlns:a16="http://schemas.microsoft.com/office/drawing/2014/main" id="{FA05A0EC-3E70-4E25-9610-13BA04F98DE9}"/>
              </a:ext>
            </a:extLst>
          </p:cNvPr>
          <p:cNvCxnSpPr>
            <a:cxnSpLocks/>
            <a:stCxn id="114" idx="3"/>
            <a:endCxn id="118" idx="3"/>
          </p:cNvCxnSpPr>
          <p:nvPr/>
        </p:nvCxnSpPr>
        <p:spPr>
          <a:xfrm flipH="1">
            <a:off x="4675426" y="844163"/>
            <a:ext cx="863015" cy="3433131"/>
          </a:xfrm>
          <a:prstGeom prst="curvedConnector3">
            <a:avLst>
              <a:gd name="adj1" fmla="val -48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Curvo 222">
            <a:extLst>
              <a:ext uri="{FF2B5EF4-FFF2-40B4-BE49-F238E27FC236}">
                <a16:creationId xmlns:a16="http://schemas.microsoft.com/office/drawing/2014/main" id="{7905AFD0-AE5D-40BD-8224-5A46106B9871}"/>
              </a:ext>
            </a:extLst>
          </p:cNvPr>
          <p:cNvCxnSpPr>
            <a:cxnSpLocks/>
            <a:stCxn id="1026" idx="0"/>
            <a:endCxn id="122" idx="3"/>
          </p:cNvCxnSpPr>
          <p:nvPr/>
        </p:nvCxnSpPr>
        <p:spPr>
          <a:xfrm rot="16200000" flipH="1" flipV="1">
            <a:off x="5705022" y="4876228"/>
            <a:ext cx="263301" cy="1769112"/>
          </a:xfrm>
          <a:prstGeom prst="curvedConnector4">
            <a:avLst>
              <a:gd name="adj1" fmla="val -86821"/>
              <a:gd name="adj2" fmla="val 59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: Curvo 225">
            <a:extLst>
              <a:ext uri="{FF2B5EF4-FFF2-40B4-BE49-F238E27FC236}">
                <a16:creationId xmlns:a16="http://schemas.microsoft.com/office/drawing/2014/main" id="{80037BA3-716A-4955-BC47-2FA6BC21A100}"/>
              </a:ext>
            </a:extLst>
          </p:cNvPr>
          <p:cNvCxnSpPr>
            <a:cxnSpLocks/>
            <a:stCxn id="122" idx="0"/>
            <a:endCxn id="118" idx="3"/>
          </p:cNvCxnSpPr>
          <p:nvPr/>
        </p:nvCxnSpPr>
        <p:spPr>
          <a:xfrm rot="5400000" flipH="1" flipV="1">
            <a:off x="4010972" y="4936960"/>
            <a:ext cx="1324119" cy="4789"/>
          </a:xfrm>
          <a:prstGeom prst="curvedConnector4">
            <a:avLst>
              <a:gd name="adj1" fmla="val 35144"/>
              <a:gd name="adj2" fmla="val 14558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de Seta Reta 235">
            <a:extLst>
              <a:ext uri="{FF2B5EF4-FFF2-40B4-BE49-F238E27FC236}">
                <a16:creationId xmlns:a16="http://schemas.microsoft.com/office/drawing/2014/main" id="{FFF72CED-28F6-449F-B38F-4847B02ABCB2}"/>
              </a:ext>
            </a:extLst>
          </p:cNvPr>
          <p:cNvCxnSpPr>
            <a:cxnSpLocks/>
            <a:stCxn id="167" idx="3"/>
            <a:endCxn id="118" idx="1"/>
          </p:cNvCxnSpPr>
          <p:nvPr/>
        </p:nvCxnSpPr>
        <p:spPr>
          <a:xfrm flipV="1">
            <a:off x="3430335" y="4277294"/>
            <a:ext cx="795606" cy="8754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4DA3650-4AEC-4C5B-A417-BB482E4DCDF1}"/>
              </a:ext>
            </a:extLst>
          </p:cNvPr>
          <p:cNvGrpSpPr/>
          <p:nvPr/>
        </p:nvGrpSpPr>
        <p:grpSpPr>
          <a:xfrm>
            <a:off x="768003" y="5110427"/>
            <a:ext cx="806376" cy="892630"/>
            <a:chOff x="921232" y="4586507"/>
            <a:chExt cx="806376" cy="892630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628B6C9E-C8B1-4EE1-9564-3C4915B27E2A}"/>
                </a:ext>
              </a:extLst>
            </p:cNvPr>
            <p:cNvSpPr txBox="1"/>
            <p:nvPr/>
          </p:nvSpPr>
          <p:spPr>
            <a:xfrm>
              <a:off x="921232" y="5079027"/>
              <a:ext cx="8063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Power Center</a:t>
              </a:r>
              <a:endParaRPr lang="pt-BR" sz="1000" b="1" dirty="0">
                <a:latin typeface="Montserrat Light" pitchFamily="2" charset="77"/>
              </a:endParaRPr>
            </a:p>
          </p:txBody>
        </p:sp>
        <p:pic>
          <p:nvPicPr>
            <p:cNvPr id="130" name="Imagem 129" descr="Uma imagem contendo mapa&#10;&#10;Descrição gerada automaticamente">
              <a:extLst>
                <a:ext uri="{FF2B5EF4-FFF2-40B4-BE49-F238E27FC236}">
                  <a16:creationId xmlns:a16="http://schemas.microsoft.com/office/drawing/2014/main" id="{A3891077-94E5-47D1-9050-E98AA47C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86915" y="4767422"/>
              <a:ext cx="290417" cy="32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Imagem 131" descr="Uma imagem contendo mapa&#10;&#10;Descrição gerada automaticamente">
              <a:extLst>
                <a:ext uri="{FF2B5EF4-FFF2-40B4-BE49-F238E27FC236}">
                  <a16:creationId xmlns:a16="http://schemas.microsoft.com/office/drawing/2014/main" id="{73B922CF-A06C-4E25-A45C-BC1D145C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900" y="4789606"/>
              <a:ext cx="264075" cy="2958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Imagem 144" descr="Uma imagem contendo mapa&#10;&#10;Descrição gerada automaticamente">
              <a:extLst>
                <a:ext uri="{FF2B5EF4-FFF2-40B4-BE49-F238E27FC236}">
                  <a16:creationId xmlns:a16="http://schemas.microsoft.com/office/drawing/2014/main" id="{815A19F6-0797-4E71-9F76-0C005F47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4338" y="4569011"/>
              <a:ext cx="290417" cy="3254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7F8072D4-BF10-42A1-83BF-B3E27D3E5865}"/>
              </a:ext>
            </a:extLst>
          </p:cNvPr>
          <p:cNvCxnSpPr>
            <a:cxnSpLocks/>
            <a:stCxn id="167" idx="0"/>
            <a:endCxn id="33" idx="2"/>
          </p:cNvCxnSpPr>
          <p:nvPr/>
        </p:nvCxnSpPr>
        <p:spPr>
          <a:xfrm flipV="1">
            <a:off x="3241078" y="3301757"/>
            <a:ext cx="680306" cy="795034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9" name="Conector de Seta Reta 158">
            <a:extLst>
              <a:ext uri="{FF2B5EF4-FFF2-40B4-BE49-F238E27FC236}">
                <a16:creationId xmlns:a16="http://schemas.microsoft.com/office/drawing/2014/main" id="{55B6A010-33C9-4AB5-B137-1F6C26936F66}"/>
              </a:ext>
            </a:extLst>
          </p:cNvPr>
          <p:cNvCxnSpPr>
            <a:cxnSpLocks/>
            <a:stCxn id="167" idx="0"/>
            <a:endCxn id="34" idx="2"/>
          </p:cNvCxnSpPr>
          <p:nvPr/>
        </p:nvCxnSpPr>
        <p:spPr>
          <a:xfrm flipH="1" flipV="1">
            <a:off x="2950773" y="2378589"/>
            <a:ext cx="290305" cy="1718202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2" name="Conector de Seta Reta 161">
            <a:extLst>
              <a:ext uri="{FF2B5EF4-FFF2-40B4-BE49-F238E27FC236}">
                <a16:creationId xmlns:a16="http://schemas.microsoft.com/office/drawing/2014/main" id="{E5FB9431-00E9-43FB-8E21-AD9C674699AA}"/>
              </a:ext>
            </a:extLst>
          </p:cNvPr>
          <p:cNvCxnSpPr>
            <a:cxnSpLocks/>
            <a:stCxn id="167" idx="1"/>
            <a:endCxn id="150" idx="0"/>
          </p:cNvCxnSpPr>
          <p:nvPr/>
        </p:nvCxnSpPr>
        <p:spPr>
          <a:xfrm flipH="1">
            <a:off x="2681953" y="4286048"/>
            <a:ext cx="369868" cy="904121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3" name="Imagem 162">
            <a:extLst>
              <a:ext uri="{FF2B5EF4-FFF2-40B4-BE49-F238E27FC236}">
                <a16:creationId xmlns:a16="http://schemas.microsoft.com/office/drawing/2014/main" id="{6B4699BB-2F16-4710-B1F5-1C45D7C1E9D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12989"/>
          <a:stretch/>
        </p:blipFill>
        <p:spPr>
          <a:xfrm>
            <a:off x="9381437" y="2816543"/>
            <a:ext cx="997107" cy="1424002"/>
          </a:xfrm>
          <a:prstGeom prst="rect">
            <a:avLst/>
          </a:prstGeom>
        </p:spPr>
      </p:pic>
      <p:sp>
        <p:nvSpPr>
          <p:cNvPr id="164" name="Oval 49">
            <a:extLst>
              <a:ext uri="{FF2B5EF4-FFF2-40B4-BE49-F238E27FC236}">
                <a16:creationId xmlns:a16="http://schemas.microsoft.com/office/drawing/2014/main" id="{2DAA0A5E-9651-4142-B99D-831DA9968040}"/>
              </a:ext>
            </a:extLst>
          </p:cNvPr>
          <p:cNvSpPr/>
          <p:nvPr/>
        </p:nvSpPr>
        <p:spPr>
          <a:xfrm>
            <a:off x="4220755" y="715839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1</a:t>
            </a:r>
          </a:p>
        </p:txBody>
      </p:sp>
      <p:sp>
        <p:nvSpPr>
          <p:cNvPr id="173" name="Oval 49">
            <a:extLst>
              <a:ext uri="{FF2B5EF4-FFF2-40B4-BE49-F238E27FC236}">
                <a16:creationId xmlns:a16="http://schemas.microsoft.com/office/drawing/2014/main" id="{45EE62F3-0D93-4E2B-AFFF-6C502297D84F}"/>
              </a:ext>
            </a:extLst>
          </p:cNvPr>
          <p:cNvSpPr/>
          <p:nvPr/>
        </p:nvSpPr>
        <p:spPr>
          <a:xfrm>
            <a:off x="7836781" y="488437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2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35E2743-DA8C-4FCF-A739-257ED0435D3B}"/>
              </a:ext>
            </a:extLst>
          </p:cNvPr>
          <p:cNvGrpSpPr/>
          <p:nvPr/>
        </p:nvGrpSpPr>
        <p:grpSpPr>
          <a:xfrm>
            <a:off x="8059471" y="2869623"/>
            <a:ext cx="1263168" cy="657725"/>
            <a:chOff x="6386816" y="3392603"/>
            <a:chExt cx="1263168" cy="657725"/>
          </a:xfrm>
        </p:grpSpPr>
        <p:sp>
          <p:nvSpPr>
            <p:cNvPr id="23" name="Chave Esquerda 22">
              <a:extLst>
                <a:ext uri="{FF2B5EF4-FFF2-40B4-BE49-F238E27FC236}">
                  <a16:creationId xmlns:a16="http://schemas.microsoft.com/office/drawing/2014/main" id="{6FCFBF6E-5CB1-4850-812B-BAE28B0C0C43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5FC149AC-E65B-4AE3-987E-98B6C8371A41}"/>
                </a:ext>
              </a:extLst>
            </p:cNvPr>
            <p:cNvSpPr txBox="1"/>
            <p:nvPr/>
          </p:nvSpPr>
          <p:spPr>
            <a:xfrm>
              <a:off x="6386816" y="3464456"/>
              <a:ext cx="94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DC697904-BF68-45DB-9318-A80BAD573F6B}"/>
              </a:ext>
            </a:extLst>
          </p:cNvPr>
          <p:cNvGrpSpPr/>
          <p:nvPr/>
        </p:nvGrpSpPr>
        <p:grpSpPr>
          <a:xfrm>
            <a:off x="8050144" y="3555068"/>
            <a:ext cx="1263168" cy="657725"/>
            <a:chOff x="6386816" y="3392603"/>
            <a:chExt cx="1263168" cy="657725"/>
          </a:xfrm>
        </p:grpSpPr>
        <p:sp>
          <p:nvSpPr>
            <p:cNvPr id="178" name="Chave Esquerda 177">
              <a:extLst>
                <a:ext uri="{FF2B5EF4-FFF2-40B4-BE49-F238E27FC236}">
                  <a16:creationId xmlns:a16="http://schemas.microsoft.com/office/drawing/2014/main" id="{7E9A049F-781A-417E-BA02-8F737DC01BD7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9" name="CaixaDeTexto 178">
              <a:extLst>
                <a:ext uri="{FF2B5EF4-FFF2-40B4-BE49-F238E27FC236}">
                  <a16:creationId xmlns:a16="http://schemas.microsoft.com/office/drawing/2014/main" id="{96266B72-C35B-4DDA-9DEE-8AFFD81C880A}"/>
                </a:ext>
              </a:extLst>
            </p:cNvPr>
            <p:cNvSpPr txBox="1"/>
            <p:nvPr/>
          </p:nvSpPr>
          <p:spPr>
            <a:xfrm>
              <a:off x="6386816" y="3464456"/>
              <a:ext cx="94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sp>
        <p:nvSpPr>
          <p:cNvPr id="180" name="Oval 49">
            <a:extLst>
              <a:ext uri="{FF2B5EF4-FFF2-40B4-BE49-F238E27FC236}">
                <a16:creationId xmlns:a16="http://schemas.microsoft.com/office/drawing/2014/main" id="{94B24F3B-3D83-4376-B44F-23AD7E02A6A2}"/>
              </a:ext>
            </a:extLst>
          </p:cNvPr>
          <p:cNvSpPr/>
          <p:nvPr/>
        </p:nvSpPr>
        <p:spPr>
          <a:xfrm>
            <a:off x="8788375" y="2641046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1</a:t>
            </a:r>
          </a:p>
        </p:txBody>
      </p:sp>
      <p:sp>
        <p:nvSpPr>
          <p:cNvPr id="181" name="Oval 49">
            <a:extLst>
              <a:ext uri="{FF2B5EF4-FFF2-40B4-BE49-F238E27FC236}">
                <a16:creationId xmlns:a16="http://schemas.microsoft.com/office/drawing/2014/main" id="{859C36C0-D7DD-49B0-9541-D9337777ACD0}"/>
              </a:ext>
            </a:extLst>
          </p:cNvPr>
          <p:cNvSpPr/>
          <p:nvPr/>
        </p:nvSpPr>
        <p:spPr>
          <a:xfrm>
            <a:off x="8751445" y="4063202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2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DC113083-6282-4C62-8778-D28454457359}"/>
              </a:ext>
            </a:extLst>
          </p:cNvPr>
          <p:cNvSpPr txBox="1"/>
          <p:nvPr/>
        </p:nvSpPr>
        <p:spPr>
          <a:xfrm>
            <a:off x="10409487" y="2798571"/>
            <a:ext cx="1169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>
                <a:solidFill>
                  <a:srgbClr val="FF0000"/>
                </a:solidFill>
                <a:latin typeface="Montserrat Light" pitchFamily="2" charset="77"/>
              </a:rPr>
              <a:t>Entrda</a:t>
            </a:r>
            <a:endParaRPr lang="pt-BR" sz="36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8A053239-63DD-4D77-8135-A9C9D40E089B}"/>
              </a:ext>
            </a:extLst>
          </p:cNvPr>
          <p:cNvSpPr txBox="1"/>
          <p:nvPr/>
        </p:nvSpPr>
        <p:spPr>
          <a:xfrm>
            <a:off x="10390206" y="3063878"/>
            <a:ext cx="1346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  <a:latin typeface="Montserrat Light" pitchFamily="2" charset="77"/>
              </a:rPr>
              <a:t>Processamento</a:t>
            </a:r>
            <a:endParaRPr lang="pt-BR" sz="36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C892308A-F6DC-4285-A321-1900D15540D7}"/>
              </a:ext>
            </a:extLst>
          </p:cNvPr>
          <p:cNvSpPr txBox="1"/>
          <p:nvPr/>
        </p:nvSpPr>
        <p:spPr>
          <a:xfrm>
            <a:off x="10405229" y="3312086"/>
            <a:ext cx="1144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  <a:latin typeface="Montserrat Light" pitchFamily="2" charset="77"/>
              </a:rPr>
              <a:t>Saída</a:t>
            </a:r>
            <a:endParaRPr lang="pt-BR" sz="36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35981AA6-40EF-41FD-89F2-189E0741394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12989"/>
          <a:stretch/>
        </p:blipFill>
        <p:spPr>
          <a:xfrm>
            <a:off x="9393099" y="4202243"/>
            <a:ext cx="997107" cy="1424002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4BED5A9F-C1AD-41E5-A33A-3A84DE297925}"/>
              </a:ext>
            </a:extLst>
          </p:cNvPr>
          <p:cNvGrpSpPr/>
          <p:nvPr/>
        </p:nvGrpSpPr>
        <p:grpSpPr>
          <a:xfrm flipH="1">
            <a:off x="10409488" y="4247854"/>
            <a:ext cx="1604226" cy="657725"/>
            <a:chOff x="6186840" y="3392603"/>
            <a:chExt cx="1463144" cy="657725"/>
          </a:xfrm>
        </p:grpSpPr>
        <p:sp>
          <p:nvSpPr>
            <p:cNvPr id="83" name="Chave Esquerda 82">
              <a:extLst>
                <a:ext uri="{FF2B5EF4-FFF2-40B4-BE49-F238E27FC236}">
                  <a16:creationId xmlns:a16="http://schemas.microsoft.com/office/drawing/2014/main" id="{96987E73-44F5-4D52-BDE4-B0D6BF7B417F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8AE50E4B-B2E5-475A-95F9-D11671B2E802}"/>
                </a:ext>
              </a:extLst>
            </p:cNvPr>
            <p:cNvSpPr txBox="1"/>
            <p:nvPr/>
          </p:nvSpPr>
          <p:spPr>
            <a:xfrm>
              <a:off x="6186840" y="3468942"/>
              <a:ext cx="944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sp>
        <p:nvSpPr>
          <p:cNvPr id="87" name="Oval 49">
            <a:extLst>
              <a:ext uri="{FF2B5EF4-FFF2-40B4-BE49-F238E27FC236}">
                <a16:creationId xmlns:a16="http://schemas.microsoft.com/office/drawing/2014/main" id="{A493740B-99B1-4768-8431-EF2E9783E629}"/>
              </a:ext>
            </a:extLst>
          </p:cNvPr>
          <p:cNvSpPr/>
          <p:nvPr/>
        </p:nvSpPr>
        <p:spPr>
          <a:xfrm>
            <a:off x="10792661" y="4113493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3</a:t>
            </a:r>
          </a:p>
        </p:txBody>
      </p:sp>
      <p:sp>
        <p:nvSpPr>
          <p:cNvPr id="88" name="Oval 49">
            <a:extLst>
              <a:ext uri="{FF2B5EF4-FFF2-40B4-BE49-F238E27FC236}">
                <a16:creationId xmlns:a16="http://schemas.microsoft.com/office/drawing/2014/main" id="{C6AC0CEF-F68F-4C00-B356-390932D3FEC3}"/>
              </a:ext>
            </a:extLst>
          </p:cNvPr>
          <p:cNvSpPr/>
          <p:nvPr/>
        </p:nvSpPr>
        <p:spPr>
          <a:xfrm>
            <a:off x="4161913" y="5548299"/>
            <a:ext cx="301518" cy="3015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3</a:t>
            </a:r>
          </a:p>
        </p:txBody>
      </p: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3C1E02B7-B28E-45D8-BDD2-D2B5895F072F}"/>
              </a:ext>
            </a:extLst>
          </p:cNvPr>
          <p:cNvCxnSpPr>
            <a:cxnSpLocks/>
          </p:cNvCxnSpPr>
          <p:nvPr/>
        </p:nvCxnSpPr>
        <p:spPr>
          <a:xfrm>
            <a:off x="7318204" y="4015048"/>
            <a:ext cx="34661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DC40D7CD-96E1-4F6C-96A5-97DE300FF5E6}"/>
              </a:ext>
            </a:extLst>
          </p:cNvPr>
          <p:cNvCxnSpPr>
            <a:cxnSpLocks/>
          </p:cNvCxnSpPr>
          <p:nvPr/>
        </p:nvCxnSpPr>
        <p:spPr>
          <a:xfrm>
            <a:off x="7335646" y="4197741"/>
            <a:ext cx="346611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C7651282-E1FD-418B-9A03-840C0721CA41}"/>
              </a:ext>
            </a:extLst>
          </p:cNvPr>
          <p:cNvGrpSpPr/>
          <p:nvPr/>
        </p:nvGrpSpPr>
        <p:grpSpPr>
          <a:xfrm>
            <a:off x="1626183" y="3895163"/>
            <a:ext cx="1036202" cy="759242"/>
            <a:chOff x="4743634" y="3238046"/>
            <a:chExt cx="1036202" cy="759242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BE23C37E-3BD5-47B8-B1FE-AFDE0EDDA995}"/>
                </a:ext>
              </a:extLst>
            </p:cNvPr>
            <p:cNvSpPr txBox="1"/>
            <p:nvPr/>
          </p:nvSpPr>
          <p:spPr>
            <a:xfrm>
              <a:off x="4743634" y="3689511"/>
              <a:ext cx="1036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1B528306-50FB-4485-A06E-095C98A93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67B9F6AA-C803-48CD-8133-DB4C0F9096F8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795334" y="4410898"/>
            <a:ext cx="830849" cy="896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0DE11008-D4AD-4524-9E95-D949E9F4D0E5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1488656" y="4654405"/>
            <a:ext cx="655628" cy="601232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16B716B2-6273-40E7-99B2-E3164B14D927}"/>
              </a:ext>
            </a:extLst>
          </p:cNvPr>
          <p:cNvCxnSpPr>
            <a:cxnSpLocks/>
            <a:stCxn id="96" idx="3"/>
            <a:endCxn id="95" idx="1"/>
          </p:cNvCxnSpPr>
          <p:nvPr/>
        </p:nvCxnSpPr>
        <p:spPr>
          <a:xfrm>
            <a:off x="1032075" y="3645214"/>
            <a:ext cx="925601" cy="4537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89A5DCAF-585D-4765-8DDD-9B4B5465FA75}"/>
              </a:ext>
            </a:extLst>
          </p:cNvPr>
          <p:cNvGrpSpPr/>
          <p:nvPr/>
        </p:nvGrpSpPr>
        <p:grpSpPr>
          <a:xfrm>
            <a:off x="9281176" y="1462819"/>
            <a:ext cx="944945" cy="698516"/>
            <a:chOff x="2794771" y="3716723"/>
            <a:chExt cx="944945" cy="698516"/>
          </a:xfrm>
        </p:grpSpPr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BA4380F3-ED4C-4348-88C6-7297C29B5546}"/>
                </a:ext>
              </a:extLst>
            </p:cNvPr>
            <p:cNvSpPr txBox="1"/>
            <p:nvPr/>
          </p:nvSpPr>
          <p:spPr>
            <a:xfrm>
              <a:off x="2794771" y="4138240"/>
              <a:ext cx="944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10" name="Imagem 109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EFF24B9A-868E-40C3-A932-57AAD11C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70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>
            <a:off x="867208" y="2078248"/>
            <a:ext cx="404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Fazer com Q-Ware Porquê?</a:t>
            </a:r>
            <a:endParaRPr lang="pt-BR" sz="80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867208" y="3209526"/>
            <a:ext cx="4915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Evita a contenção de remessas de dados de grandes volumes, realiza cargas massivas de fora mais eficiente que o transacional, utiliza as ferramentas adequadas para grandes volumes, oferece uma interface uniforme de API, pode ser escalável à medida da necessidade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6E4A8F9-8F7B-3941-BD6F-2BA7789B4727}"/>
              </a:ext>
            </a:extLst>
          </p:cNvPr>
          <p:cNvGrpSpPr/>
          <p:nvPr/>
        </p:nvGrpSpPr>
        <p:grpSpPr>
          <a:xfrm>
            <a:off x="5088069" y="366382"/>
            <a:ext cx="4852995" cy="4099035"/>
            <a:chOff x="6081226" y="1020278"/>
            <a:chExt cx="5338294" cy="450893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5F7E2E-5F14-3045-8173-4C77A5240ADA}"/>
                </a:ext>
              </a:extLst>
            </p:cNvPr>
            <p:cNvSpPr/>
            <p:nvPr/>
          </p:nvSpPr>
          <p:spPr>
            <a:xfrm>
              <a:off x="6845871" y="1416009"/>
              <a:ext cx="3814898" cy="381489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 b="1" dirty="0">
                <a:latin typeface="Montserrat" pitchFamily="2" charset="77"/>
              </a:endParaRPr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B5C0ECAC-8CB4-7A45-8038-DFAD9596F65E}"/>
                </a:ext>
              </a:extLst>
            </p:cNvPr>
            <p:cNvSpPr/>
            <p:nvPr/>
          </p:nvSpPr>
          <p:spPr>
            <a:xfrm>
              <a:off x="8235893" y="4591855"/>
              <a:ext cx="1269589" cy="937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7EAE863D-CC81-6245-A7D0-74809596B98C}"/>
                </a:ext>
              </a:extLst>
            </p:cNvPr>
            <p:cNvSpPr/>
            <p:nvPr/>
          </p:nvSpPr>
          <p:spPr>
            <a:xfrm>
              <a:off x="6379834" y="2686658"/>
              <a:ext cx="1065840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4659AA7D-1648-C04E-8716-9932671D27C9}"/>
                </a:ext>
              </a:extLst>
            </p:cNvPr>
            <p:cNvSpPr/>
            <p:nvPr/>
          </p:nvSpPr>
          <p:spPr>
            <a:xfrm>
              <a:off x="9924592" y="2685448"/>
              <a:ext cx="1269589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3149C01-ABDE-4F4F-B4AC-0F239AEAA73B}"/>
                </a:ext>
              </a:extLst>
            </p:cNvPr>
            <p:cNvSpPr/>
            <p:nvPr/>
          </p:nvSpPr>
          <p:spPr>
            <a:xfrm>
              <a:off x="8076542" y="1020278"/>
              <a:ext cx="1269589" cy="927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FC3ACE5-C182-774A-8949-FF17EE58B2AD}"/>
                </a:ext>
              </a:extLst>
            </p:cNvPr>
            <p:cNvSpPr/>
            <p:nvPr/>
          </p:nvSpPr>
          <p:spPr>
            <a:xfrm>
              <a:off x="7976051" y="2533732"/>
              <a:ext cx="1554539" cy="1554539"/>
            </a:xfrm>
            <a:prstGeom prst="ellipse">
              <a:avLst/>
            </a:prstGeom>
            <a:gradFill>
              <a:gsLst>
                <a:gs pos="0">
                  <a:srgbClr val="25B8CC"/>
                </a:gs>
                <a:gs pos="99000">
                  <a:srgbClr val="046EB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latin typeface="Montserrat" pitchFamily="2" charset="77"/>
                </a:rPr>
                <a:t>GERÊNCIA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EB6D3D6-8626-BF4F-8AD0-B319D3A4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481" y="2755560"/>
              <a:ext cx="595969" cy="59596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1294D5E-04AB-3244-B1B7-8D105AE3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452" y="4684891"/>
              <a:ext cx="506724" cy="384234"/>
            </a:xfrm>
            <a:prstGeom prst="rect">
              <a:avLst/>
            </a:prstGeom>
          </p:spPr>
        </p:pic>
        <p:pic>
          <p:nvPicPr>
            <p:cNvPr id="17" name="Imagem 16" descr="Uma imagem contendo louça, prato&#10;&#10;Descrição gerada automaticamente">
              <a:extLst>
                <a:ext uri="{FF2B5EF4-FFF2-40B4-BE49-F238E27FC236}">
                  <a16:creationId xmlns:a16="http://schemas.microsoft.com/office/drawing/2014/main" id="{D6447F40-83C1-E14A-9032-AA3756A2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930" y="1254665"/>
              <a:ext cx="555005" cy="52668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FCA2885-AD3E-6846-86DD-FD87EF5E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682" y="2760082"/>
              <a:ext cx="586925" cy="586925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5D5116EA-8C23-7A4D-9984-C8585E01B5DE}"/>
                </a:ext>
              </a:extLst>
            </p:cNvPr>
            <p:cNvSpPr txBox="1"/>
            <p:nvPr/>
          </p:nvSpPr>
          <p:spPr>
            <a:xfrm>
              <a:off x="7861897" y="1820345"/>
              <a:ext cx="1671070" cy="254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Colaboração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366FA0BD-1B69-7A4F-AD4D-AE584EE20741}"/>
                </a:ext>
              </a:extLst>
            </p:cNvPr>
            <p:cNvSpPr txBox="1"/>
            <p:nvPr/>
          </p:nvSpPr>
          <p:spPr>
            <a:xfrm>
              <a:off x="9748450" y="339143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Automação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0F940183-D3A3-474B-812C-2A0BDE778898}"/>
                </a:ext>
              </a:extLst>
            </p:cNvPr>
            <p:cNvSpPr txBox="1"/>
            <p:nvPr/>
          </p:nvSpPr>
          <p:spPr>
            <a:xfrm>
              <a:off x="8035153" y="5152853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Migração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50403481-305E-E645-B1CE-B19C245B8614}"/>
                </a:ext>
              </a:extLst>
            </p:cNvPr>
            <p:cNvSpPr txBox="1"/>
            <p:nvPr/>
          </p:nvSpPr>
          <p:spPr>
            <a:xfrm>
              <a:off x="6081226" y="341068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Integração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917F4DBF-5780-C746-B4CC-9DAB86DA6514}"/>
                </a:ext>
              </a:extLst>
            </p:cNvPr>
            <p:cNvSpPr/>
            <p:nvPr/>
          </p:nvSpPr>
          <p:spPr>
            <a:xfrm>
              <a:off x="9960149" y="4255183"/>
              <a:ext cx="700620" cy="592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Imagem 24" descr="Uma imagem contendo monitor, equipamentos eletrônicos, mostrador&#10;&#10;Descrição gerada automaticamente">
            <a:extLst>
              <a:ext uri="{FF2B5EF4-FFF2-40B4-BE49-F238E27FC236}">
                <a16:creationId xmlns:a16="http://schemas.microsoft.com/office/drawing/2014/main" id="{18E8F816-0947-C846-9877-A23C104F2A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469">
            <a:off x="7972806" y="3354380"/>
            <a:ext cx="2385425" cy="3081968"/>
          </a:xfrm>
          <a:prstGeom prst="rect">
            <a:avLst/>
          </a:prstGeom>
        </p:spPr>
      </p:pic>
      <p:sp>
        <p:nvSpPr>
          <p:cNvPr id="97" name="CaixaDeTexto 96">
            <a:extLst>
              <a:ext uri="{FF2B5EF4-FFF2-40B4-BE49-F238E27FC236}">
                <a16:creationId xmlns:a16="http://schemas.microsoft.com/office/drawing/2014/main" id="{3846B130-E04E-A842-9511-132A379A0747}"/>
              </a:ext>
            </a:extLst>
          </p:cNvPr>
          <p:cNvSpPr txBox="1"/>
          <p:nvPr/>
        </p:nvSpPr>
        <p:spPr>
          <a:xfrm rot="1427254">
            <a:off x="8284274" y="4284957"/>
            <a:ext cx="151667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bg1"/>
                </a:solidFill>
                <a:latin typeface="Montserrat" pitchFamily="2" charset="77"/>
              </a:rPr>
              <a:t>Inove em sua empresa e melhore a eficiência do seu ambiente de negócios, reduzindo os riscos integrando e aproximando pessoas, sistemas e dados.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DFFE40A-BDE9-DE49-AE2F-3B7FA36BB2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469">
            <a:off x="9201778" y="3887988"/>
            <a:ext cx="565533" cy="4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B19E116-1321-4A60-9FEA-D611E40D4CFD}"/>
              </a:ext>
            </a:extLst>
          </p:cNvPr>
          <p:cNvGrpSpPr/>
          <p:nvPr/>
        </p:nvGrpSpPr>
        <p:grpSpPr>
          <a:xfrm>
            <a:off x="2831892" y="4520997"/>
            <a:ext cx="944946" cy="651748"/>
            <a:chOff x="5177186" y="2547515"/>
            <a:chExt cx="944946" cy="651748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BC346E6-907D-2443-AD2E-F72AD9A0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117" y="2547515"/>
              <a:ext cx="351272" cy="258077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CBAE8A3A-043B-DC40-AA88-767502673F10}"/>
                </a:ext>
              </a:extLst>
            </p:cNvPr>
            <p:cNvSpPr txBox="1"/>
            <p:nvPr/>
          </p:nvSpPr>
          <p:spPr>
            <a:xfrm>
              <a:off x="5177186" y="2783765"/>
              <a:ext cx="94494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latin typeface="Montserrat Light" pitchFamily="2" charset="77"/>
                </a:rPr>
                <a:t>Balance </a:t>
              </a:r>
              <a:r>
                <a:rPr lang="pt-BR" sz="1050" dirty="0" err="1">
                  <a:latin typeface="Montserrat Light" pitchFamily="2" charset="77"/>
                </a:rPr>
                <a:t>Load</a:t>
              </a:r>
              <a:endParaRPr lang="pt-BR" sz="3200" b="1" dirty="0">
                <a:latin typeface="Montserrat" pitchFamily="2" charset="77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FFC3ACE5-C182-774A-8949-FF17EE58B2AD}"/>
              </a:ext>
            </a:extLst>
          </p:cNvPr>
          <p:cNvSpPr/>
          <p:nvPr/>
        </p:nvSpPr>
        <p:spPr>
          <a:xfrm>
            <a:off x="1933909" y="1211788"/>
            <a:ext cx="301518" cy="301518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A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205BD1-395D-6548-85B9-D55AC6E1B811}"/>
              </a:ext>
            </a:extLst>
          </p:cNvPr>
          <p:cNvSpPr/>
          <p:nvPr/>
        </p:nvSpPr>
        <p:spPr>
          <a:xfrm>
            <a:off x="1448564" y="1899978"/>
            <a:ext cx="301518" cy="301518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tserrat" pitchFamily="2" charset="77"/>
              </a:rPr>
              <a:t>B</a:t>
            </a:r>
            <a:endParaRPr lang="pt-BR" sz="1200" dirty="0">
              <a:latin typeface="Montserrat" pitchFamily="2" charset="77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293D486-D197-FA49-985B-54754A513122}"/>
              </a:ext>
            </a:extLst>
          </p:cNvPr>
          <p:cNvSpPr/>
          <p:nvPr/>
        </p:nvSpPr>
        <p:spPr>
          <a:xfrm>
            <a:off x="9168763" y="1676373"/>
            <a:ext cx="301518" cy="301518"/>
          </a:xfrm>
          <a:prstGeom prst="ellipse">
            <a:avLst/>
          </a:prstGeom>
          <a:gradFill>
            <a:gsLst>
              <a:gs pos="0">
                <a:srgbClr val="70BE56"/>
              </a:gs>
              <a:gs pos="97000">
                <a:srgbClr val="2890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D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485359" y="97893"/>
            <a:ext cx="259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  para ANTT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B9B6416-B8CA-46FB-A585-C69DF9E55CEA}"/>
              </a:ext>
            </a:extLst>
          </p:cNvPr>
          <p:cNvGrpSpPr/>
          <p:nvPr/>
        </p:nvGrpSpPr>
        <p:grpSpPr>
          <a:xfrm>
            <a:off x="3429707" y="556846"/>
            <a:ext cx="1471785" cy="1082719"/>
            <a:chOff x="1503296" y="1220713"/>
            <a:chExt cx="1471785" cy="108271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85FD767-22C1-9B47-94AD-92F345F8F2DF}"/>
                </a:ext>
              </a:extLst>
            </p:cNvPr>
            <p:cNvSpPr txBox="1"/>
            <p:nvPr/>
          </p:nvSpPr>
          <p:spPr>
            <a:xfrm>
              <a:off x="1503296" y="1887934"/>
              <a:ext cx="147178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off-line</a:t>
              </a:r>
            </a:p>
            <a:p>
              <a:pPr algn="ctr"/>
              <a:r>
                <a:rPr lang="pt-BR" sz="105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Concessionárias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613360C8-E656-7D41-A8EC-AE820661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31" y="1220713"/>
              <a:ext cx="677460" cy="562960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7D3537F-88AF-41F2-978F-6296B5E523F6}"/>
              </a:ext>
            </a:extLst>
          </p:cNvPr>
          <p:cNvGrpSpPr/>
          <p:nvPr/>
        </p:nvGrpSpPr>
        <p:grpSpPr>
          <a:xfrm>
            <a:off x="7893955" y="434431"/>
            <a:ext cx="1505490" cy="929179"/>
            <a:chOff x="3422438" y="988631"/>
            <a:chExt cx="1505490" cy="9291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A2CA995-B6C6-F74E-A5C8-20DADACF66E4}"/>
                </a:ext>
              </a:extLst>
            </p:cNvPr>
            <p:cNvSpPr txBox="1"/>
            <p:nvPr/>
          </p:nvSpPr>
          <p:spPr>
            <a:xfrm>
              <a:off x="3422438" y="1502312"/>
              <a:ext cx="15054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Empresas e Órgãos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do Governo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2AF09DB1-1DEE-FF42-A0B0-99E06150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63" y="988631"/>
              <a:ext cx="493305" cy="493305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7EB248-7ADD-4A0C-933F-95E3DA2FFD6C}"/>
              </a:ext>
            </a:extLst>
          </p:cNvPr>
          <p:cNvGrpSpPr/>
          <p:nvPr/>
        </p:nvGrpSpPr>
        <p:grpSpPr>
          <a:xfrm>
            <a:off x="4018469" y="4095923"/>
            <a:ext cx="944946" cy="606455"/>
            <a:chOff x="5177186" y="1630407"/>
            <a:chExt cx="944946" cy="606455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92E95EB-324E-224C-8D1B-6536D864CC12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18" name="Imagem 117">
              <a:extLst>
                <a:ext uri="{FF2B5EF4-FFF2-40B4-BE49-F238E27FC236}">
                  <a16:creationId xmlns:a16="http://schemas.microsoft.com/office/drawing/2014/main" id="{F14FAAE4-9600-C940-A5AD-F84B0FCA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C691595-EDA1-4885-A561-053C214A7059}"/>
              </a:ext>
            </a:extLst>
          </p:cNvPr>
          <p:cNvGrpSpPr/>
          <p:nvPr/>
        </p:nvGrpSpPr>
        <p:grpSpPr>
          <a:xfrm>
            <a:off x="5893489" y="528505"/>
            <a:ext cx="1407149" cy="944028"/>
            <a:chOff x="6608999" y="409614"/>
            <a:chExt cx="1407149" cy="944028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3EF705E-75BB-7848-9CA8-83586F99B0FE}"/>
                </a:ext>
              </a:extLst>
            </p:cNvPr>
            <p:cNvSpPr txBox="1"/>
            <p:nvPr/>
          </p:nvSpPr>
          <p:spPr>
            <a:xfrm>
              <a:off x="6608999" y="938144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on-line</a:t>
              </a:r>
            </a:p>
            <a:p>
              <a:pPr algn="ctr"/>
              <a:r>
                <a:rPr lang="pt-BR" sz="105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20" name="Imagem 119" descr="Uma imagem contendo clip-art&#10;&#10;Descrição gerada automaticamente">
              <a:extLst>
                <a:ext uri="{FF2B5EF4-FFF2-40B4-BE49-F238E27FC236}">
                  <a16:creationId xmlns:a16="http://schemas.microsoft.com/office/drawing/2014/main" id="{9C1049DF-80B8-224E-BB3E-A67C4FDE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942" y="409614"/>
              <a:ext cx="567771" cy="465256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659D162-A03C-40DD-B984-45A6AD36447D}"/>
              </a:ext>
            </a:extLst>
          </p:cNvPr>
          <p:cNvGrpSpPr/>
          <p:nvPr/>
        </p:nvGrpSpPr>
        <p:grpSpPr>
          <a:xfrm>
            <a:off x="3967062" y="5601413"/>
            <a:ext cx="1407149" cy="1022060"/>
            <a:chOff x="8424847" y="1055774"/>
            <a:chExt cx="1407149" cy="1022060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CD48EB1-01F3-194B-8592-6263C4B42C1F}"/>
                </a:ext>
              </a:extLst>
            </p:cNvPr>
            <p:cNvSpPr txBox="1"/>
            <p:nvPr/>
          </p:nvSpPr>
          <p:spPr>
            <a:xfrm>
              <a:off x="8424847" y="1662336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Ponto de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2B659537-2BC2-2E41-9B4D-5FBCFCD0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42" y="1055774"/>
              <a:ext cx="562960" cy="582044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99467E3C-AFDF-4D67-82E9-85DCC1BE1360}"/>
              </a:ext>
            </a:extLst>
          </p:cNvPr>
          <p:cNvGrpSpPr/>
          <p:nvPr/>
        </p:nvGrpSpPr>
        <p:grpSpPr>
          <a:xfrm>
            <a:off x="3189660" y="2487224"/>
            <a:ext cx="944945" cy="813836"/>
            <a:chOff x="3404107" y="2350898"/>
            <a:chExt cx="944945" cy="813836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2250317-91E0-E244-9DA0-6FAAB4EFC81D}"/>
                </a:ext>
              </a:extLst>
            </p:cNvPr>
            <p:cNvSpPr txBox="1"/>
            <p:nvPr/>
          </p:nvSpPr>
          <p:spPr>
            <a:xfrm>
              <a:off x="3404107" y="2749236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Web</a:t>
              </a:r>
              <a:endParaRPr lang="pt-BR" sz="32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54E7600A-3CD8-2F4F-BC19-8395D1312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75" y="2350898"/>
              <a:ext cx="419835" cy="372126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0B04820-4963-4A98-9362-904609D2A714}"/>
              </a:ext>
            </a:extLst>
          </p:cNvPr>
          <p:cNvGrpSpPr/>
          <p:nvPr/>
        </p:nvGrpSpPr>
        <p:grpSpPr>
          <a:xfrm>
            <a:off x="2478300" y="1594834"/>
            <a:ext cx="944945" cy="783755"/>
            <a:chOff x="7026264" y="2334714"/>
            <a:chExt cx="944945" cy="783755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4B5922-15A1-AF46-84EC-D2BB2819F914}"/>
                </a:ext>
              </a:extLst>
            </p:cNvPr>
            <p:cNvSpPr txBox="1"/>
            <p:nvPr/>
          </p:nvSpPr>
          <p:spPr>
            <a:xfrm>
              <a:off x="7026264" y="2702971"/>
              <a:ext cx="9449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50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  <p:pic>
          <p:nvPicPr>
            <p:cNvPr id="126" name="Imagem 125">
              <a:extLst>
                <a:ext uri="{FF2B5EF4-FFF2-40B4-BE49-F238E27FC236}">
                  <a16:creationId xmlns:a16="http://schemas.microsoft.com/office/drawing/2014/main" id="{B2E7B584-275E-7F40-9853-5EC4C4B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40" y="2334714"/>
              <a:ext cx="419835" cy="381668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8BB2D21-95EF-422E-A8F0-B997BD5CB23A}"/>
              </a:ext>
            </a:extLst>
          </p:cNvPr>
          <p:cNvGrpSpPr/>
          <p:nvPr/>
        </p:nvGrpSpPr>
        <p:grpSpPr>
          <a:xfrm>
            <a:off x="7422109" y="3194915"/>
            <a:ext cx="944945" cy="674936"/>
            <a:chOff x="2848626" y="3716723"/>
            <a:chExt cx="944945" cy="674936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E7060201-679E-8E44-AE9B-A876BB03B825}"/>
                </a:ext>
              </a:extLst>
            </p:cNvPr>
            <p:cNvSpPr txBox="1"/>
            <p:nvPr/>
          </p:nvSpPr>
          <p:spPr>
            <a:xfrm>
              <a:off x="2848626" y="4137743"/>
              <a:ext cx="9449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28" name="Imagem 127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34EC49A1-CE7C-C14A-96DB-16C2FBFE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D60875B-9080-104F-90E9-2F1F5B612C07}"/>
              </a:ext>
            </a:extLst>
          </p:cNvPr>
          <p:cNvSpPr txBox="1"/>
          <p:nvPr/>
        </p:nvSpPr>
        <p:spPr>
          <a:xfrm>
            <a:off x="11131164" y="71463"/>
            <a:ext cx="1384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Montserrat Medium" pitchFamily="2" charset="77"/>
              </a:rPr>
              <a:t>CENARIO I</a:t>
            </a:r>
            <a:endParaRPr lang="pt-BR" sz="3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C47F256-2CBB-4411-BA11-0CF57E0091CF}"/>
              </a:ext>
            </a:extLst>
          </p:cNvPr>
          <p:cNvGrpSpPr/>
          <p:nvPr/>
        </p:nvGrpSpPr>
        <p:grpSpPr>
          <a:xfrm>
            <a:off x="1177127" y="3557135"/>
            <a:ext cx="944945" cy="705381"/>
            <a:chOff x="4834890" y="3238046"/>
            <a:chExt cx="944945" cy="705381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0324CF2A-D549-6B4A-B818-694EF3FBA88E}"/>
                </a:ext>
              </a:extLst>
            </p:cNvPr>
            <p:cNvSpPr txBox="1"/>
            <p:nvPr/>
          </p:nvSpPr>
          <p:spPr>
            <a:xfrm>
              <a:off x="4834890" y="3689511"/>
              <a:ext cx="9449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31" name="Imagem 130">
              <a:extLst>
                <a:ext uri="{FF2B5EF4-FFF2-40B4-BE49-F238E27FC236}">
                  <a16:creationId xmlns:a16="http://schemas.microsoft.com/office/drawing/2014/main" id="{67120A90-74BF-B440-A112-5A3D1305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33CCD62-9338-4E27-AC38-B9F75B480F52}"/>
              </a:ext>
            </a:extLst>
          </p:cNvPr>
          <p:cNvGrpSpPr/>
          <p:nvPr/>
        </p:nvGrpSpPr>
        <p:grpSpPr>
          <a:xfrm>
            <a:off x="8849356" y="5009873"/>
            <a:ext cx="800235" cy="784440"/>
            <a:chOff x="4806910" y="5110904"/>
            <a:chExt cx="800235" cy="784440"/>
          </a:xfrm>
        </p:grpSpPr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1A73B613-4585-1944-B5B3-07C0FED109B9}"/>
                </a:ext>
              </a:extLst>
            </p:cNvPr>
            <p:cNvSpPr txBox="1"/>
            <p:nvPr/>
          </p:nvSpPr>
          <p:spPr>
            <a:xfrm>
              <a:off x="4806910" y="5495234"/>
              <a:ext cx="800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Apache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Kafka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33" name="Imagem 132" descr="Uma imagem contendo mapa&#10;&#10;Descrição gerada automaticamente">
              <a:extLst>
                <a:ext uri="{FF2B5EF4-FFF2-40B4-BE49-F238E27FC236}">
                  <a16:creationId xmlns:a16="http://schemas.microsoft.com/office/drawing/2014/main" id="{A60640CD-EE08-0442-9626-D31CAA31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980" y="5110904"/>
              <a:ext cx="362742" cy="362742"/>
            </a:xfrm>
            <a:prstGeom prst="rect">
              <a:avLst/>
            </a:prstGeom>
          </p:spPr>
        </p:pic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FF36A102-478C-4141-8448-3722D715B7F2}"/>
              </a:ext>
            </a:extLst>
          </p:cNvPr>
          <p:cNvGrpSpPr/>
          <p:nvPr/>
        </p:nvGrpSpPr>
        <p:grpSpPr>
          <a:xfrm>
            <a:off x="10420232" y="4917924"/>
            <a:ext cx="830353" cy="670405"/>
            <a:chOff x="7744433" y="5550612"/>
            <a:chExt cx="830353" cy="670405"/>
          </a:xfrm>
        </p:grpSpPr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6F50AABB-62FA-2D49-8CB7-3D7A350F2CD6}"/>
                </a:ext>
              </a:extLst>
            </p:cNvPr>
            <p:cNvSpPr txBox="1"/>
            <p:nvPr/>
          </p:nvSpPr>
          <p:spPr>
            <a:xfrm>
              <a:off x="7744433" y="5805519"/>
              <a:ext cx="83035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E-mail Server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D2E4E3B0-28E6-7B4E-855B-B85C10A68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453" y="5550612"/>
              <a:ext cx="442387" cy="260229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CC69F044-5854-4F56-987F-BD86FFF1F3E4}"/>
              </a:ext>
            </a:extLst>
          </p:cNvPr>
          <p:cNvGrpSpPr/>
          <p:nvPr/>
        </p:nvGrpSpPr>
        <p:grpSpPr>
          <a:xfrm>
            <a:off x="156707" y="4410896"/>
            <a:ext cx="817606" cy="557506"/>
            <a:chOff x="3028814" y="4902529"/>
            <a:chExt cx="817606" cy="557506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5463D473-BF9A-A94F-A56A-680643D957D2}"/>
                </a:ext>
              </a:extLst>
            </p:cNvPr>
            <p:cNvSpPr txBox="1"/>
            <p:nvPr/>
          </p:nvSpPr>
          <p:spPr>
            <a:xfrm>
              <a:off x="3028814" y="5213814"/>
              <a:ext cx="817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Legados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37" name="Imagem 136">
              <a:extLst>
                <a:ext uri="{FF2B5EF4-FFF2-40B4-BE49-F238E27FC236}">
                  <a16:creationId xmlns:a16="http://schemas.microsoft.com/office/drawing/2014/main" id="{2CB9D0CB-9AF5-6145-8151-0A880100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02" y="4902529"/>
              <a:ext cx="425039" cy="294925"/>
            </a:xfrm>
            <a:prstGeom prst="rect">
              <a:avLst/>
            </a:prstGeom>
          </p:spPr>
        </p:pic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C36C55E3-6136-4F69-9509-23CBFBAB2197}"/>
              </a:ext>
            </a:extLst>
          </p:cNvPr>
          <p:cNvGrpSpPr/>
          <p:nvPr/>
        </p:nvGrpSpPr>
        <p:grpSpPr>
          <a:xfrm>
            <a:off x="7676150" y="2106842"/>
            <a:ext cx="1279171" cy="751260"/>
            <a:chOff x="3430196" y="5621805"/>
            <a:chExt cx="1279171" cy="751260"/>
          </a:xfrm>
        </p:grpSpPr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D83DB16A-C041-2C43-A972-073B55AED37B}"/>
                </a:ext>
              </a:extLst>
            </p:cNvPr>
            <p:cNvSpPr txBox="1"/>
            <p:nvPr/>
          </p:nvSpPr>
          <p:spPr>
            <a:xfrm>
              <a:off x="3430196" y="5972955"/>
              <a:ext cx="1279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Sistemas de Monitoramento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39" name="Imagem 138">
              <a:extLst>
                <a:ext uri="{FF2B5EF4-FFF2-40B4-BE49-F238E27FC236}">
                  <a16:creationId xmlns:a16="http://schemas.microsoft.com/office/drawing/2014/main" id="{6887C000-1FBF-1B41-92D6-C9892F56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710" y="5621805"/>
              <a:ext cx="390342" cy="338296"/>
            </a:xfrm>
            <a:prstGeom prst="rect">
              <a:avLst/>
            </a:prstGeom>
          </p:spPr>
        </p:pic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6DC12AD1-F4B6-48AB-BE56-23A702ABD7DB}"/>
              </a:ext>
            </a:extLst>
          </p:cNvPr>
          <p:cNvGrpSpPr/>
          <p:nvPr/>
        </p:nvGrpSpPr>
        <p:grpSpPr>
          <a:xfrm>
            <a:off x="9589271" y="5458904"/>
            <a:ext cx="1133409" cy="784059"/>
            <a:chOff x="4019037" y="4627391"/>
            <a:chExt cx="1133409" cy="784059"/>
          </a:xfrm>
        </p:grpSpPr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67FEF053-9CDF-984A-90F3-CECB876070ED}"/>
                </a:ext>
              </a:extLst>
            </p:cNvPr>
            <p:cNvSpPr txBox="1"/>
            <p:nvPr/>
          </p:nvSpPr>
          <p:spPr>
            <a:xfrm>
              <a:off x="4019037" y="5011340"/>
              <a:ext cx="11334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Red</a:t>
              </a:r>
              <a:r>
                <a:rPr lang="pt-BR" sz="1000" dirty="0">
                  <a:latin typeface="Montserrat Light" pitchFamily="2" charset="77"/>
                </a:rPr>
                <a:t> </a:t>
              </a:r>
              <a:r>
                <a:rPr lang="pt-BR" sz="1000" dirty="0" err="1">
                  <a:latin typeface="Montserrat Light" pitchFamily="2" charset="77"/>
                </a:rPr>
                <a:t>Hat</a:t>
              </a:r>
              <a:endParaRPr lang="pt-BR" sz="1000" dirty="0">
                <a:latin typeface="Montserrat Light" pitchFamily="2" charset="77"/>
              </a:endParaRP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Keycloack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41" name="Imagem 140">
              <a:extLst>
                <a:ext uri="{FF2B5EF4-FFF2-40B4-BE49-F238E27FC236}">
                  <a16:creationId xmlns:a16="http://schemas.microsoft.com/office/drawing/2014/main" id="{025EB366-56D7-884C-8398-5CD6DE68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222" y="4627391"/>
              <a:ext cx="364319" cy="425039"/>
            </a:xfrm>
            <a:prstGeom prst="rect">
              <a:avLst/>
            </a:prstGeom>
          </p:spPr>
        </p:pic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DF032C61-EB82-463C-B296-E3B75D5D198F}"/>
              </a:ext>
            </a:extLst>
          </p:cNvPr>
          <p:cNvGrpSpPr/>
          <p:nvPr/>
        </p:nvGrpSpPr>
        <p:grpSpPr>
          <a:xfrm>
            <a:off x="7324548" y="4178534"/>
            <a:ext cx="1092422" cy="1396436"/>
            <a:chOff x="5166190" y="4601013"/>
            <a:chExt cx="1092422" cy="1396436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D5B70171-FA9C-724F-9D40-70F2BD453042}"/>
                </a:ext>
              </a:extLst>
            </p:cNvPr>
            <p:cNvSpPr txBox="1"/>
            <p:nvPr/>
          </p:nvSpPr>
          <p:spPr>
            <a:xfrm>
              <a:off x="5166190" y="5597339"/>
              <a:ext cx="1092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765D3587-0846-934E-A70F-8456ADAB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B06DE868-BE32-459D-BE3F-165F65E890D6}"/>
              </a:ext>
            </a:extLst>
          </p:cNvPr>
          <p:cNvGrpSpPr/>
          <p:nvPr/>
        </p:nvGrpSpPr>
        <p:grpSpPr>
          <a:xfrm>
            <a:off x="8958472" y="2747764"/>
            <a:ext cx="1407149" cy="688579"/>
            <a:chOff x="7236262" y="4821110"/>
            <a:chExt cx="1407149" cy="688579"/>
          </a:xfrm>
        </p:grpSpPr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C5B3D49A-5385-C44B-8341-24A4CBA265B7}"/>
                </a:ext>
              </a:extLst>
            </p:cNvPr>
            <p:cNvSpPr txBox="1"/>
            <p:nvPr/>
          </p:nvSpPr>
          <p:spPr>
            <a:xfrm>
              <a:off x="7236262" y="5109579"/>
              <a:ext cx="1407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Hadoop</a:t>
              </a:r>
              <a:r>
                <a:rPr lang="pt-BR" sz="1000" dirty="0">
                  <a:latin typeface="Montserrat Light" pitchFamily="2" charset="77"/>
                </a:rPr>
                <a:t> 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HDFS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5BAECC4F-099D-884D-9748-E8C823BF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275" y="4821110"/>
              <a:ext cx="329623" cy="277577"/>
            </a:xfrm>
            <a:prstGeom prst="rect">
              <a:avLst/>
            </a:prstGeom>
          </p:spPr>
        </p:pic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842862BE-634D-45C8-B803-87336A4E1E7E}"/>
              </a:ext>
            </a:extLst>
          </p:cNvPr>
          <p:cNvGrpSpPr/>
          <p:nvPr/>
        </p:nvGrpSpPr>
        <p:grpSpPr>
          <a:xfrm>
            <a:off x="11259292" y="5452655"/>
            <a:ext cx="758655" cy="534210"/>
            <a:chOff x="6611993" y="5546036"/>
            <a:chExt cx="758655" cy="534210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DC4B9A63-D789-DE44-AD23-EAF6B27195A4}"/>
                </a:ext>
              </a:extLst>
            </p:cNvPr>
            <p:cNvSpPr txBox="1"/>
            <p:nvPr/>
          </p:nvSpPr>
          <p:spPr>
            <a:xfrm>
              <a:off x="6611993" y="5834025"/>
              <a:ext cx="7586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Backup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49" name="Imagem 148">
              <a:extLst>
                <a:ext uri="{FF2B5EF4-FFF2-40B4-BE49-F238E27FC236}">
                  <a16:creationId xmlns:a16="http://schemas.microsoft.com/office/drawing/2014/main" id="{EC657A55-9C12-5A47-B0CC-F78BCD40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281" y="5546036"/>
              <a:ext cx="277577" cy="268903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3D65C80-A77E-42D5-BFF9-24E8F050B99A}"/>
              </a:ext>
            </a:extLst>
          </p:cNvPr>
          <p:cNvGrpSpPr/>
          <p:nvPr/>
        </p:nvGrpSpPr>
        <p:grpSpPr>
          <a:xfrm>
            <a:off x="181329" y="3090373"/>
            <a:ext cx="850746" cy="754896"/>
            <a:chOff x="8029236" y="5518665"/>
            <a:chExt cx="850746" cy="754896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A54EA0FA-A6EC-334F-8449-DB6E7BA548FA}"/>
                </a:ext>
              </a:extLst>
            </p:cNvPr>
            <p:cNvSpPr txBox="1"/>
            <p:nvPr/>
          </p:nvSpPr>
          <p:spPr>
            <a:xfrm>
              <a:off x="8029236" y="5873451"/>
              <a:ext cx="850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F0000"/>
                  </a:solidFill>
                  <a:latin typeface="Montserrat Light" pitchFamily="2" charset="77"/>
                </a:rPr>
                <a:t>Banco de Dados</a:t>
              </a:r>
              <a:endParaRPr lang="pt-BR" sz="2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6DCB742D-2647-9F45-B680-252051F3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75998B43-6D7F-4EB0-ACF9-431DEB6D26F1}"/>
              </a:ext>
            </a:extLst>
          </p:cNvPr>
          <p:cNvGrpSpPr/>
          <p:nvPr/>
        </p:nvGrpSpPr>
        <p:grpSpPr>
          <a:xfrm>
            <a:off x="10708621" y="3259029"/>
            <a:ext cx="846621" cy="790910"/>
            <a:chOff x="9192999" y="5414421"/>
            <a:chExt cx="846621" cy="790910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EBDD1AEC-D80F-9346-9F27-4BC5FEEAE807}"/>
                </a:ext>
              </a:extLst>
            </p:cNvPr>
            <p:cNvSpPr txBox="1"/>
            <p:nvPr/>
          </p:nvSpPr>
          <p:spPr>
            <a:xfrm>
              <a:off x="9192999" y="5805221"/>
              <a:ext cx="846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Elastic</a:t>
              </a:r>
              <a:endParaRPr lang="pt-BR" sz="1000" dirty="0">
                <a:latin typeface="Montserrat Light" pitchFamily="2" charset="77"/>
              </a:endParaRP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Logstache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4B87767-5A3A-6F41-A247-5308B2AE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10" y="5414421"/>
              <a:ext cx="338296" cy="390342"/>
            </a:xfrm>
            <a:prstGeom prst="rect">
              <a:avLst/>
            </a:prstGeom>
          </p:spPr>
        </p:pic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0" name="Oval 75">
            <a:extLst>
              <a:ext uri="{FF2B5EF4-FFF2-40B4-BE49-F238E27FC236}">
                <a16:creationId xmlns:a16="http://schemas.microsoft.com/office/drawing/2014/main" id="{159FA38B-89B2-4309-AEC5-2EB6D35BAB89}"/>
              </a:ext>
            </a:extLst>
          </p:cNvPr>
          <p:cNvSpPr/>
          <p:nvPr/>
        </p:nvSpPr>
        <p:spPr>
          <a:xfrm>
            <a:off x="9730731" y="2250765"/>
            <a:ext cx="301518" cy="301518"/>
          </a:xfrm>
          <a:prstGeom prst="ellipse">
            <a:avLst/>
          </a:prstGeom>
          <a:gradFill>
            <a:gsLst>
              <a:gs pos="51000">
                <a:srgbClr val="7030A0"/>
              </a:gs>
              <a:gs pos="100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C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4527E14-6C36-4227-9B83-F7A7EA03276D}"/>
              </a:ext>
            </a:extLst>
          </p:cNvPr>
          <p:cNvGrpSpPr/>
          <p:nvPr/>
        </p:nvGrpSpPr>
        <p:grpSpPr>
          <a:xfrm>
            <a:off x="6084361" y="5629134"/>
            <a:ext cx="1407149" cy="1076994"/>
            <a:chOff x="10188563" y="1209577"/>
            <a:chExt cx="1407149" cy="1076994"/>
          </a:xfrm>
        </p:grpSpPr>
        <p:pic>
          <p:nvPicPr>
            <p:cNvPr id="1026" name="Picture 2" descr="Resultado de imagem para cameras de monitoramento icone">
              <a:extLst>
                <a:ext uri="{FF2B5EF4-FFF2-40B4-BE49-F238E27FC236}">
                  <a16:creationId xmlns:a16="http://schemas.microsoft.com/office/drawing/2014/main" id="{710334FC-DB48-400D-B9BB-0F3BB4C3C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105" y="1209577"/>
              <a:ext cx="678651" cy="67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436BC3F-604B-498D-A1B0-2FC655623B2A}"/>
                </a:ext>
              </a:extLst>
            </p:cNvPr>
            <p:cNvSpPr txBox="1"/>
            <p:nvPr/>
          </p:nvSpPr>
          <p:spPr>
            <a:xfrm>
              <a:off x="10188563" y="1871073"/>
              <a:ext cx="14071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CFTV / Radar ....</a:t>
              </a:r>
            </a:p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BD23FD1-7E09-468F-BCF8-D4585606DB4C}"/>
              </a:ext>
            </a:extLst>
          </p:cNvPr>
          <p:cNvGrpSpPr/>
          <p:nvPr/>
        </p:nvGrpSpPr>
        <p:grpSpPr>
          <a:xfrm>
            <a:off x="85758" y="1330156"/>
            <a:ext cx="1159726" cy="1549044"/>
            <a:chOff x="239886" y="1742949"/>
            <a:chExt cx="1159726" cy="1549044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26BC62C6-E231-4647-A585-6E544A39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6" y="1742949"/>
              <a:ext cx="1159726" cy="1159726"/>
            </a:xfrm>
            <a:prstGeom prst="rect">
              <a:avLst/>
            </a:prstGeom>
          </p:spPr>
        </p:pic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F13A6424-E730-41F3-8168-871D447280F1}"/>
                </a:ext>
              </a:extLst>
            </p:cNvPr>
            <p:cNvSpPr txBox="1"/>
            <p:nvPr/>
          </p:nvSpPr>
          <p:spPr>
            <a:xfrm>
              <a:off x="309353" y="2891883"/>
              <a:ext cx="9449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i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200" b="1" i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69B567B3-058F-41BC-8EB1-55EBFBAD45FA}"/>
              </a:ext>
            </a:extLst>
          </p:cNvPr>
          <p:cNvGrpSpPr/>
          <p:nvPr/>
        </p:nvGrpSpPr>
        <p:grpSpPr>
          <a:xfrm>
            <a:off x="10417252" y="1211264"/>
            <a:ext cx="1427825" cy="1929758"/>
            <a:chOff x="3277870" y="1892527"/>
            <a:chExt cx="1427825" cy="1929758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09D4D309-E747-438A-B84D-31656DBBD08D}"/>
                </a:ext>
              </a:extLst>
            </p:cNvPr>
            <p:cNvGrpSpPr/>
            <p:nvPr/>
          </p:nvGrpSpPr>
          <p:grpSpPr>
            <a:xfrm>
              <a:off x="3458533" y="3088377"/>
              <a:ext cx="1127208" cy="733908"/>
              <a:chOff x="5067875" y="3525785"/>
              <a:chExt cx="1127208" cy="733908"/>
            </a:xfrm>
          </p:grpSpPr>
          <p:pic>
            <p:nvPicPr>
              <p:cNvPr id="112" name="Imagem 111">
                <a:extLst>
                  <a:ext uri="{FF2B5EF4-FFF2-40B4-BE49-F238E27FC236}">
                    <a16:creationId xmlns:a16="http://schemas.microsoft.com/office/drawing/2014/main" id="{A3681D70-0A79-49A3-9E25-F328AB989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875" y="3525785"/>
                <a:ext cx="1042001" cy="378514"/>
              </a:xfrm>
              <a:prstGeom prst="rect">
                <a:avLst/>
              </a:prstGeom>
            </p:spPr>
          </p:pic>
          <p:sp>
            <p:nvSpPr>
              <p:cNvPr id="113" name="CaixaDeTexto 112">
                <a:extLst>
                  <a:ext uri="{FF2B5EF4-FFF2-40B4-BE49-F238E27FC236}">
                    <a16:creationId xmlns:a16="http://schemas.microsoft.com/office/drawing/2014/main" id="{AFD68432-3DDE-4793-99BC-F95B677E413F}"/>
                  </a:ext>
                </a:extLst>
              </p:cNvPr>
              <p:cNvSpPr txBox="1"/>
              <p:nvPr/>
            </p:nvSpPr>
            <p:spPr>
              <a:xfrm>
                <a:off x="5153083" y="3921139"/>
                <a:ext cx="1042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Medium" pitchFamily="2" charset="77"/>
                  </a:rPr>
                  <a:t>CLOUD</a:t>
                </a:r>
                <a:endParaRPr lang="pt-B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endParaRPr>
              </a:p>
            </p:txBody>
          </p:sp>
        </p:grpSp>
        <p:pic>
          <p:nvPicPr>
            <p:cNvPr id="115" name="Imagem 114">
              <a:extLst>
                <a:ext uri="{FF2B5EF4-FFF2-40B4-BE49-F238E27FC236}">
                  <a16:creationId xmlns:a16="http://schemas.microsoft.com/office/drawing/2014/main" id="{F3ECBD74-CAB2-40B9-B0C7-8E210C77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77870" y="1892527"/>
              <a:ext cx="1427825" cy="1159726"/>
            </a:xfrm>
            <a:prstGeom prst="rect">
              <a:avLst/>
            </a:prstGeom>
          </p:spPr>
        </p:pic>
      </p:grpSp>
      <p:sp>
        <p:nvSpPr>
          <p:cNvPr id="74" name="Arco 73">
            <a:extLst>
              <a:ext uri="{FF2B5EF4-FFF2-40B4-BE49-F238E27FC236}">
                <a16:creationId xmlns:a16="http://schemas.microsoft.com/office/drawing/2014/main" id="{E8A87FD8-A71A-4FBC-887F-9CAC26DD5DD2}"/>
              </a:ext>
            </a:extLst>
          </p:cNvPr>
          <p:cNvSpPr/>
          <p:nvPr/>
        </p:nvSpPr>
        <p:spPr>
          <a:xfrm rot="923713">
            <a:off x="-776958" y="1080569"/>
            <a:ext cx="5370419" cy="5370419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8771CF5A-1C80-43DE-A204-7F65A441138C}"/>
              </a:ext>
            </a:extLst>
          </p:cNvPr>
          <p:cNvGrpSpPr/>
          <p:nvPr/>
        </p:nvGrpSpPr>
        <p:grpSpPr>
          <a:xfrm>
            <a:off x="6424013" y="4095413"/>
            <a:ext cx="944946" cy="606455"/>
            <a:chOff x="5177186" y="1630407"/>
            <a:chExt cx="944946" cy="606455"/>
          </a:xfrm>
        </p:grpSpPr>
        <p:sp>
          <p:nvSpPr>
            <p:cNvPr id="136" name="CaixaDeTexto 135">
              <a:extLst>
                <a:ext uri="{FF2B5EF4-FFF2-40B4-BE49-F238E27FC236}">
                  <a16:creationId xmlns:a16="http://schemas.microsoft.com/office/drawing/2014/main" id="{B424CB1A-0E8A-4415-9AFE-F46AC7EE410F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2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138" name="Imagem 137">
              <a:extLst>
                <a:ext uri="{FF2B5EF4-FFF2-40B4-BE49-F238E27FC236}">
                  <a16:creationId xmlns:a16="http://schemas.microsoft.com/office/drawing/2014/main" id="{1B3EA250-07C9-4E03-A21A-204CAB44A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48440EFB-FC3C-4937-A124-BE2B5830E16E}"/>
              </a:ext>
            </a:extLst>
          </p:cNvPr>
          <p:cNvGrpSpPr/>
          <p:nvPr/>
        </p:nvGrpSpPr>
        <p:grpSpPr>
          <a:xfrm>
            <a:off x="11209368" y="4333232"/>
            <a:ext cx="850746" cy="714806"/>
            <a:chOff x="8080583" y="5518665"/>
            <a:chExt cx="850746" cy="714806"/>
          </a:xfrm>
        </p:grpSpPr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7315FE32-32F7-4E19-89F2-8441F82C3E5C}"/>
                </a:ext>
              </a:extLst>
            </p:cNvPr>
            <p:cNvSpPr txBox="1"/>
            <p:nvPr/>
          </p:nvSpPr>
          <p:spPr>
            <a:xfrm>
              <a:off x="8080583" y="5833361"/>
              <a:ext cx="850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Banco de Dados</a:t>
              </a:r>
              <a:endParaRPr lang="pt-BR" sz="2800" b="1" dirty="0">
                <a:latin typeface="Montserrat" pitchFamily="2" charset="77"/>
              </a:endParaRPr>
            </a:p>
          </p:txBody>
        </p:sp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552A8612-1925-4999-8CC4-13B0EC9A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5081B94-A44D-4373-BBF5-BDC19E1C02B9}"/>
              </a:ext>
            </a:extLst>
          </p:cNvPr>
          <p:cNvGrpSpPr/>
          <p:nvPr/>
        </p:nvGrpSpPr>
        <p:grpSpPr>
          <a:xfrm>
            <a:off x="1965250" y="5190169"/>
            <a:ext cx="1084180" cy="1263181"/>
            <a:chOff x="4956542" y="4601013"/>
            <a:chExt cx="1126978" cy="1317527"/>
          </a:xfrm>
        </p:grpSpPr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D6490CAD-A8C0-4633-AA80-538BD1ECB7B9}"/>
                </a:ext>
              </a:extLst>
            </p:cNvPr>
            <p:cNvSpPr txBox="1"/>
            <p:nvPr/>
          </p:nvSpPr>
          <p:spPr>
            <a:xfrm>
              <a:off x="4956542" y="5501216"/>
              <a:ext cx="1126978" cy="41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50" name="Imagem 149">
              <a:extLst>
                <a:ext uri="{FF2B5EF4-FFF2-40B4-BE49-F238E27FC236}">
                  <a16:creationId xmlns:a16="http://schemas.microsoft.com/office/drawing/2014/main" id="{C98F0B5C-C195-41D3-8809-D12ED62C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83410782-4C27-43D5-94D1-54A24C3E4D8B}"/>
              </a:ext>
            </a:extLst>
          </p:cNvPr>
          <p:cNvGrpSpPr/>
          <p:nvPr/>
        </p:nvGrpSpPr>
        <p:grpSpPr>
          <a:xfrm>
            <a:off x="8670780" y="3509247"/>
            <a:ext cx="806376" cy="1189626"/>
            <a:chOff x="6342780" y="4247999"/>
            <a:chExt cx="806376" cy="1189626"/>
          </a:xfrm>
        </p:grpSpPr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E6813881-A91B-A642-A99B-310734D600E5}"/>
                </a:ext>
              </a:extLst>
            </p:cNvPr>
            <p:cNvSpPr txBox="1"/>
            <p:nvPr/>
          </p:nvSpPr>
          <p:spPr>
            <a:xfrm>
              <a:off x="6342780" y="5037515"/>
              <a:ext cx="806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Apache</a:t>
              </a: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Solr</a:t>
              </a:r>
              <a:endParaRPr lang="pt-BR" sz="1000" b="1" dirty="0">
                <a:latin typeface="Montserrat Light" pitchFamily="2" charset="77"/>
              </a:endParaRPr>
            </a:p>
          </p:txBody>
        </p: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896EA57C-0EB4-479A-99B8-6469BF4F007C}"/>
                </a:ext>
              </a:extLst>
            </p:cNvPr>
            <p:cNvGrpSpPr/>
            <p:nvPr/>
          </p:nvGrpSpPr>
          <p:grpSpPr>
            <a:xfrm>
              <a:off x="6559176" y="4247999"/>
              <a:ext cx="392567" cy="791092"/>
              <a:chOff x="5939889" y="3840924"/>
              <a:chExt cx="712951" cy="1436723"/>
            </a:xfrm>
          </p:grpSpPr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FB73F85C-7410-45B6-9AAA-940FD2E179E0}"/>
                  </a:ext>
                </a:extLst>
              </p:cNvPr>
              <p:cNvGrpSpPr/>
              <p:nvPr/>
            </p:nvGrpSpPr>
            <p:grpSpPr>
              <a:xfrm rot="16200000">
                <a:off x="5973512" y="3827135"/>
                <a:ext cx="610566" cy="638143"/>
                <a:chOff x="5919255" y="4114939"/>
                <a:chExt cx="610566" cy="638143"/>
              </a:xfrm>
            </p:grpSpPr>
            <p:pic>
              <p:nvPicPr>
                <p:cNvPr id="152" name="Imagem 151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960BF571-FE6F-4244-882E-066681958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157" name="Imagem 156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EB7B9814-CA23-4E6A-A7EA-9EFA6417B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158" name="Imagem 157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6BBAA0BE-D656-45A8-B4F1-079D1A5C8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  <p:pic>
            <p:nvPicPr>
              <p:cNvPr id="160" name="Imagem 159">
                <a:extLst>
                  <a:ext uri="{FF2B5EF4-FFF2-40B4-BE49-F238E27FC236}">
                    <a16:creationId xmlns:a16="http://schemas.microsoft.com/office/drawing/2014/main" id="{4AD29055-4E9F-4687-BCB6-1318BD66F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9889" y="4455010"/>
                <a:ext cx="712951" cy="822637"/>
              </a:xfrm>
              <a:prstGeom prst="rect">
                <a:avLst/>
              </a:prstGeom>
            </p:spPr>
          </p:pic>
        </p:grpSp>
      </p:grpSp>
      <p:sp>
        <p:nvSpPr>
          <p:cNvPr id="161" name="Arco 160">
            <a:extLst>
              <a:ext uri="{FF2B5EF4-FFF2-40B4-BE49-F238E27FC236}">
                <a16:creationId xmlns:a16="http://schemas.microsoft.com/office/drawing/2014/main" id="{127B5F81-6701-447C-8577-D69C6003D82C}"/>
              </a:ext>
            </a:extLst>
          </p:cNvPr>
          <p:cNvSpPr/>
          <p:nvPr/>
        </p:nvSpPr>
        <p:spPr>
          <a:xfrm rot="923713">
            <a:off x="-2110015" y="1347754"/>
            <a:ext cx="4898550" cy="4898550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C4A97015-3CA3-4128-B164-4BE9A03C029F}"/>
              </a:ext>
            </a:extLst>
          </p:cNvPr>
          <p:cNvGrpSpPr/>
          <p:nvPr/>
        </p:nvGrpSpPr>
        <p:grpSpPr>
          <a:xfrm>
            <a:off x="2986490" y="3468706"/>
            <a:ext cx="944945" cy="674936"/>
            <a:chOff x="2848626" y="3716723"/>
            <a:chExt cx="944945" cy="674936"/>
          </a:xfrm>
        </p:grpSpPr>
        <p:sp>
          <p:nvSpPr>
            <p:cNvPr id="166" name="CaixaDeTexto 165">
              <a:extLst>
                <a:ext uri="{FF2B5EF4-FFF2-40B4-BE49-F238E27FC236}">
                  <a16:creationId xmlns:a16="http://schemas.microsoft.com/office/drawing/2014/main" id="{779A28A2-CA62-4A0A-8BEB-8ABCD3DCBDA8}"/>
                </a:ext>
              </a:extLst>
            </p:cNvPr>
            <p:cNvSpPr txBox="1"/>
            <p:nvPr/>
          </p:nvSpPr>
          <p:spPr>
            <a:xfrm>
              <a:off x="2848626" y="4137743"/>
              <a:ext cx="9449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67" name="Imagem 166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2ADBD9DC-1351-4C16-AD31-8CD01CF6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367EAA14-789C-4D0D-BA25-337366662F39}"/>
              </a:ext>
            </a:extLst>
          </p:cNvPr>
          <p:cNvGrpSpPr/>
          <p:nvPr/>
        </p:nvGrpSpPr>
        <p:grpSpPr>
          <a:xfrm>
            <a:off x="9693552" y="3992928"/>
            <a:ext cx="944945" cy="705381"/>
            <a:chOff x="4834890" y="3238046"/>
            <a:chExt cx="944945" cy="705381"/>
          </a:xfrm>
        </p:grpSpPr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92932344-173C-4538-8F3A-AA9876DAA766}"/>
                </a:ext>
              </a:extLst>
            </p:cNvPr>
            <p:cNvSpPr txBox="1"/>
            <p:nvPr/>
          </p:nvSpPr>
          <p:spPr>
            <a:xfrm>
              <a:off x="4834890" y="3689511"/>
              <a:ext cx="9449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70" name="Imagem 169">
              <a:extLst>
                <a:ext uri="{FF2B5EF4-FFF2-40B4-BE49-F238E27FC236}">
                  <a16:creationId xmlns:a16="http://schemas.microsoft.com/office/drawing/2014/main" id="{F1ABDFD2-59D5-4AC8-BFF3-11AD1383A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sp>
        <p:nvSpPr>
          <p:cNvPr id="171" name="Arco 170">
            <a:extLst>
              <a:ext uri="{FF2B5EF4-FFF2-40B4-BE49-F238E27FC236}">
                <a16:creationId xmlns:a16="http://schemas.microsoft.com/office/drawing/2014/main" id="{BD580B88-D276-4D99-A561-B0612A4B6535}"/>
              </a:ext>
            </a:extLst>
          </p:cNvPr>
          <p:cNvSpPr/>
          <p:nvPr/>
        </p:nvSpPr>
        <p:spPr>
          <a:xfrm rot="15687589">
            <a:off x="6890531" y="1570081"/>
            <a:ext cx="5068586" cy="5105723"/>
          </a:xfrm>
          <a:prstGeom prst="arc">
            <a:avLst>
              <a:gd name="adj1" fmla="val 16949252"/>
              <a:gd name="adj2" fmla="val 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2" name="Arco 171">
            <a:extLst>
              <a:ext uri="{FF2B5EF4-FFF2-40B4-BE49-F238E27FC236}">
                <a16:creationId xmlns:a16="http://schemas.microsoft.com/office/drawing/2014/main" id="{29C159D4-8600-42F8-85CE-8F0F2B76209A}"/>
              </a:ext>
            </a:extLst>
          </p:cNvPr>
          <p:cNvSpPr/>
          <p:nvPr/>
        </p:nvSpPr>
        <p:spPr>
          <a:xfrm rot="15687589">
            <a:off x="6894726" y="1570082"/>
            <a:ext cx="5068586" cy="5105723"/>
          </a:xfrm>
          <a:prstGeom prst="arc">
            <a:avLst>
              <a:gd name="adj1" fmla="val 12781258"/>
              <a:gd name="adj2" fmla="val 1576597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4" name="Arco 173">
            <a:extLst>
              <a:ext uri="{FF2B5EF4-FFF2-40B4-BE49-F238E27FC236}">
                <a16:creationId xmlns:a16="http://schemas.microsoft.com/office/drawing/2014/main" id="{EDA10423-5114-4096-91D7-3AB5E552245A}"/>
              </a:ext>
            </a:extLst>
          </p:cNvPr>
          <p:cNvSpPr/>
          <p:nvPr/>
        </p:nvSpPr>
        <p:spPr>
          <a:xfrm rot="13739786">
            <a:off x="8426695" y="1807043"/>
            <a:ext cx="5068586" cy="5105723"/>
          </a:xfrm>
          <a:prstGeom prst="arc">
            <a:avLst>
              <a:gd name="adj1" fmla="val 15981566"/>
              <a:gd name="adj2" fmla="val 715977"/>
            </a:avLst>
          </a:prstGeom>
          <a:ln>
            <a:solidFill>
              <a:srgbClr val="C0559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7" name="Arco 176">
            <a:extLst>
              <a:ext uri="{FF2B5EF4-FFF2-40B4-BE49-F238E27FC236}">
                <a16:creationId xmlns:a16="http://schemas.microsoft.com/office/drawing/2014/main" id="{3F6BD070-E3BF-43D4-8F81-9F75C4CCBC8F}"/>
              </a:ext>
            </a:extLst>
          </p:cNvPr>
          <p:cNvSpPr/>
          <p:nvPr/>
        </p:nvSpPr>
        <p:spPr>
          <a:xfrm rot="923713">
            <a:off x="-772852" y="1083125"/>
            <a:ext cx="5370419" cy="5370419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25" name="Conector: Curvo 1024">
            <a:extLst>
              <a:ext uri="{FF2B5EF4-FFF2-40B4-BE49-F238E27FC236}">
                <a16:creationId xmlns:a16="http://schemas.microsoft.com/office/drawing/2014/main" id="{DB87620D-6CC2-44E1-8A7E-B247FEDD3FEB}"/>
              </a:ext>
            </a:extLst>
          </p:cNvPr>
          <p:cNvCxnSpPr>
            <a:cxnSpLocks/>
            <a:stCxn id="21" idx="1"/>
            <a:endCxn id="118" idx="3"/>
          </p:cNvCxnSpPr>
          <p:nvPr/>
        </p:nvCxnSpPr>
        <p:spPr>
          <a:xfrm rot="10800000" flipV="1">
            <a:off x="4675427" y="1155860"/>
            <a:ext cx="3218529" cy="3121433"/>
          </a:xfrm>
          <a:prstGeom prst="curvedConnector3">
            <a:avLst>
              <a:gd name="adj1" fmla="val 438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Curvo 206">
            <a:extLst>
              <a:ext uri="{FF2B5EF4-FFF2-40B4-BE49-F238E27FC236}">
                <a16:creationId xmlns:a16="http://schemas.microsoft.com/office/drawing/2014/main" id="{4E94A370-D4C5-470D-ACE3-0BB5C2F94688}"/>
              </a:ext>
            </a:extLst>
          </p:cNvPr>
          <p:cNvCxnSpPr>
            <a:cxnSpLocks/>
            <a:stCxn id="29" idx="1"/>
            <a:endCxn id="118" idx="3"/>
          </p:cNvCxnSpPr>
          <p:nvPr/>
        </p:nvCxnSpPr>
        <p:spPr>
          <a:xfrm rot="10800000" flipV="1">
            <a:off x="4675427" y="1264784"/>
            <a:ext cx="1218063" cy="3012510"/>
          </a:xfrm>
          <a:prstGeom prst="curvedConnector3">
            <a:avLst>
              <a:gd name="adj1" fmla="val 238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Curvo 210">
            <a:extLst>
              <a:ext uri="{FF2B5EF4-FFF2-40B4-BE49-F238E27FC236}">
                <a16:creationId xmlns:a16="http://schemas.microsoft.com/office/drawing/2014/main" id="{FA05A0EC-3E70-4E25-9610-13BA04F98DE9}"/>
              </a:ext>
            </a:extLst>
          </p:cNvPr>
          <p:cNvCxnSpPr>
            <a:cxnSpLocks/>
            <a:stCxn id="114" idx="3"/>
            <a:endCxn id="118" idx="3"/>
          </p:cNvCxnSpPr>
          <p:nvPr/>
        </p:nvCxnSpPr>
        <p:spPr>
          <a:xfrm>
            <a:off x="4606102" y="838326"/>
            <a:ext cx="69324" cy="3438968"/>
          </a:xfrm>
          <a:prstGeom prst="curvedConnector3">
            <a:avLst>
              <a:gd name="adj1" fmla="val 965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Curvo 222">
            <a:extLst>
              <a:ext uri="{FF2B5EF4-FFF2-40B4-BE49-F238E27FC236}">
                <a16:creationId xmlns:a16="http://schemas.microsoft.com/office/drawing/2014/main" id="{7905AFD0-AE5D-40BD-8224-5A46106B9871}"/>
              </a:ext>
            </a:extLst>
          </p:cNvPr>
          <p:cNvCxnSpPr>
            <a:cxnSpLocks/>
            <a:stCxn id="1026" idx="0"/>
            <a:endCxn id="122" idx="3"/>
          </p:cNvCxnSpPr>
          <p:nvPr/>
        </p:nvCxnSpPr>
        <p:spPr>
          <a:xfrm rot="16200000" flipH="1" flipV="1">
            <a:off x="5705022" y="4876228"/>
            <a:ext cx="263301" cy="1769112"/>
          </a:xfrm>
          <a:prstGeom prst="curvedConnector4">
            <a:avLst>
              <a:gd name="adj1" fmla="val -86821"/>
              <a:gd name="adj2" fmla="val 59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: Curvo 225">
            <a:extLst>
              <a:ext uri="{FF2B5EF4-FFF2-40B4-BE49-F238E27FC236}">
                <a16:creationId xmlns:a16="http://schemas.microsoft.com/office/drawing/2014/main" id="{80037BA3-716A-4955-BC47-2FA6BC21A100}"/>
              </a:ext>
            </a:extLst>
          </p:cNvPr>
          <p:cNvCxnSpPr>
            <a:cxnSpLocks/>
            <a:stCxn id="122" idx="0"/>
            <a:endCxn id="118" idx="3"/>
          </p:cNvCxnSpPr>
          <p:nvPr/>
        </p:nvCxnSpPr>
        <p:spPr>
          <a:xfrm rot="5400000" flipH="1" flipV="1">
            <a:off x="4010972" y="4936960"/>
            <a:ext cx="1324119" cy="4789"/>
          </a:xfrm>
          <a:prstGeom prst="curvedConnector4">
            <a:avLst>
              <a:gd name="adj1" fmla="val 35144"/>
              <a:gd name="adj2" fmla="val 14558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de Seta Reta 1057">
            <a:extLst>
              <a:ext uri="{FF2B5EF4-FFF2-40B4-BE49-F238E27FC236}">
                <a16:creationId xmlns:a16="http://schemas.microsoft.com/office/drawing/2014/main" id="{A6C76134-5B3F-4BBC-A46E-09E7E35B0E49}"/>
              </a:ext>
            </a:extLst>
          </p:cNvPr>
          <p:cNvCxnSpPr>
            <a:cxnSpLocks/>
            <a:endCxn id="138" idx="1"/>
          </p:cNvCxnSpPr>
          <p:nvPr/>
        </p:nvCxnSpPr>
        <p:spPr>
          <a:xfrm>
            <a:off x="5313978" y="4265918"/>
            <a:ext cx="1317507" cy="10866"/>
          </a:xfrm>
          <a:prstGeom prst="straightConnector1">
            <a:avLst/>
          </a:prstGeom>
          <a:ln w="38100">
            <a:prstDash val="lgDashDot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6" name="Conector de Seta Reta 235">
            <a:extLst>
              <a:ext uri="{FF2B5EF4-FFF2-40B4-BE49-F238E27FC236}">
                <a16:creationId xmlns:a16="http://schemas.microsoft.com/office/drawing/2014/main" id="{FFF72CED-28F6-449F-B38F-4847B02ABCB2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3489714" y="4277294"/>
            <a:ext cx="736227" cy="401246"/>
          </a:xfrm>
          <a:prstGeom prst="straightConnector1">
            <a:avLst/>
          </a:prstGeom>
          <a:ln w="38100">
            <a:prstDash val="lgDash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4DA3650-4AEC-4C5B-A417-BB482E4DCDF1}"/>
              </a:ext>
            </a:extLst>
          </p:cNvPr>
          <p:cNvGrpSpPr/>
          <p:nvPr/>
        </p:nvGrpSpPr>
        <p:grpSpPr>
          <a:xfrm>
            <a:off x="768003" y="5110427"/>
            <a:ext cx="806376" cy="892630"/>
            <a:chOff x="921232" y="4586507"/>
            <a:chExt cx="806376" cy="892630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628B6C9E-C8B1-4EE1-9564-3C4915B27E2A}"/>
                </a:ext>
              </a:extLst>
            </p:cNvPr>
            <p:cNvSpPr txBox="1"/>
            <p:nvPr/>
          </p:nvSpPr>
          <p:spPr>
            <a:xfrm>
              <a:off x="921232" y="5079027"/>
              <a:ext cx="8063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Power Center</a:t>
              </a:r>
              <a:endParaRPr lang="pt-BR" sz="1000" b="1" dirty="0">
                <a:latin typeface="Montserrat Light" pitchFamily="2" charset="77"/>
              </a:endParaRPr>
            </a:p>
          </p:txBody>
        </p:sp>
        <p:pic>
          <p:nvPicPr>
            <p:cNvPr id="130" name="Imagem 129" descr="Uma imagem contendo mapa&#10;&#10;Descrição gerada automaticamente">
              <a:extLst>
                <a:ext uri="{FF2B5EF4-FFF2-40B4-BE49-F238E27FC236}">
                  <a16:creationId xmlns:a16="http://schemas.microsoft.com/office/drawing/2014/main" id="{A3891077-94E5-47D1-9050-E98AA47C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86915" y="4767422"/>
              <a:ext cx="290417" cy="32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Imagem 131" descr="Uma imagem contendo mapa&#10;&#10;Descrição gerada automaticamente">
              <a:extLst>
                <a:ext uri="{FF2B5EF4-FFF2-40B4-BE49-F238E27FC236}">
                  <a16:creationId xmlns:a16="http://schemas.microsoft.com/office/drawing/2014/main" id="{73B922CF-A06C-4E25-A45C-BC1D145C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900" y="4789606"/>
              <a:ext cx="264075" cy="2958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Imagem 144" descr="Uma imagem contendo mapa&#10;&#10;Descrição gerada automaticamente">
              <a:extLst>
                <a:ext uri="{FF2B5EF4-FFF2-40B4-BE49-F238E27FC236}">
                  <a16:creationId xmlns:a16="http://schemas.microsoft.com/office/drawing/2014/main" id="{815A19F6-0797-4E71-9F76-0C005F47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4338" y="4569011"/>
              <a:ext cx="290417" cy="32541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275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PRODUTO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471503"/>
            <a:ext cx="7447280" cy="39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PRODUTO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1360734"/>
            <a:ext cx="7609840" cy="45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1523999" y="6134100"/>
            <a:ext cx="9144001" cy="723900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1734303" y="220506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</a:t>
                      </a:r>
                    </a:p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VALIDA</a:t>
                      </a:r>
                      <a:r>
                        <a:rPr lang="pt-BR" sz="1200" b="0" i="0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LEIAUTE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grpSp>
        <p:nvGrpSpPr>
          <p:cNvPr id="16" name="Grupo 15"/>
          <p:cNvGrpSpPr/>
          <p:nvPr/>
        </p:nvGrpSpPr>
        <p:grpSpPr>
          <a:xfrm>
            <a:off x="3239968" y="220505"/>
            <a:ext cx="7468974" cy="6403074"/>
            <a:chOff x="1852447" y="-15922"/>
            <a:chExt cx="7468974" cy="640307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5" r="18789" b="51217"/>
            <a:stretch/>
          </p:blipFill>
          <p:spPr>
            <a:xfrm>
              <a:off x="1852447" y="18916"/>
              <a:ext cx="7468974" cy="6368236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1852448" y="-15922"/>
              <a:ext cx="7441678" cy="370764"/>
              <a:chOff x="1852448" y="-15922"/>
              <a:chExt cx="7441678" cy="370764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0" r="41183" b="97409"/>
              <a:stretch/>
            </p:blipFill>
            <p:spPr>
              <a:xfrm>
                <a:off x="1852448" y="0"/>
                <a:ext cx="7441678" cy="354842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0" t="-116" r="88" b="97422"/>
              <a:stretch/>
            </p:blipFill>
            <p:spPr>
              <a:xfrm>
                <a:off x="4396335" y="-15922"/>
                <a:ext cx="4883005" cy="3690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5886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10924</TotalTime>
  <Words>463</Words>
  <Application>Microsoft Office PowerPoint</Application>
  <PresentationFormat>Widescreen</PresentationFormat>
  <Paragraphs>187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Calibri</vt:lpstr>
      <vt:lpstr>Montserrat Medium</vt:lpstr>
      <vt:lpstr>Montserrat</vt:lpstr>
      <vt:lpstr>Arial</vt:lpstr>
      <vt:lpstr>Montserrat Light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Planejamento 2019</dc:title>
  <dc:creator>Daniele Simas Alves</dc:creator>
  <cp:lastModifiedBy>Anderson</cp:lastModifiedBy>
  <cp:revision>81</cp:revision>
  <cp:lastPrinted>2019-05-15T23:42:16Z</cp:lastPrinted>
  <dcterms:created xsi:type="dcterms:W3CDTF">2019-02-11T13:35:51Z</dcterms:created>
  <dcterms:modified xsi:type="dcterms:W3CDTF">2019-07-03T17:49:59Z</dcterms:modified>
</cp:coreProperties>
</file>